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73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4" r:id="rId20"/>
    <p:sldId id="277" r:id="rId21"/>
    <p:sldId id="275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8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8E88BF2-0241-4FC2-8C6F-33D22F5D1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7A2B24-C400-438D-B4F0-88FE4DA8A1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dirty="0"/>
              <a:t>12.03.2022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CAC561-414A-4FE2-BEBE-5AFE0D6D1C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4D0CF0-8115-4C29-98EF-C7DF2E3189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7FFF1-5DEF-4E43-8A43-5CC517D97DF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898500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dirty="0"/>
              <a:t>12.03.2022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79E0B-3005-44B6-9D03-54C9750198B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2957390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dirty="0"/>
              <a:t>12.03.2022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64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dirty="0"/>
              <a:t>12.03.2022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053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Seite 12 aufschlagen</a:t>
            </a:r>
          </a:p>
          <a:p>
            <a:endParaRPr lang="de-DE" dirty="0"/>
          </a:p>
          <a:p>
            <a:r>
              <a:rPr lang="de-DE" dirty="0"/>
              <a:t>Die Komponenten</a:t>
            </a:r>
          </a:p>
          <a:p>
            <a:r>
              <a:rPr lang="de-DE" dirty="0"/>
              <a:t>Mitte und Leitäste gleichberechtigt (Mitte überragt nur ein wenig)</a:t>
            </a:r>
          </a:p>
          <a:p>
            <a:r>
              <a:rPr lang="de-DE" dirty="0"/>
              <a:t>Keine weiteren Leitastebenen (wie z.B.bei Pyramidenkronen)</a:t>
            </a:r>
          </a:p>
          <a:p>
            <a:endParaRPr lang="de-DE" dirty="0"/>
          </a:p>
          <a:p>
            <a:r>
              <a:rPr lang="de-DE" dirty="0"/>
              <a:t>Kurzer Überblick über die Waachstumsregeln (S. 16)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 dirty="0"/>
              <a:t>12.03.2022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31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alphaModFix amt="30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62901-EE41-4D4A-8469-F84666175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99" y="322263"/>
            <a:ext cx="11515725" cy="915987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extrusionH="57150">
              <a:bevelT w="38100" h="38100"/>
              <a:bevelB w="38100" h="38100"/>
            </a:sp3d>
          </a:bodyPr>
          <a:lstStyle>
            <a:lvl1pPr algn="ctr">
              <a:defRPr sz="600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19000"/>
                    </a:schemeClr>
                  </a:glow>
                </a:effectLst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F77691-AE5C-4BF6-9602-1338A29C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492874"/>
            <a:ext cx="4572000" cy="365125"/>
          </a:xfrm>
        </p:spPr>
        <p:txBody>
          <a:bodyPr/>
          <a:lstStyle/>
          <a:p>
            <a:r>
              <a:rPr lang="de-DE" dirty="0"/>
              <a:t>Obstbauverein 1910 Wattweiler e.V.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DE366B-9ED1-4597-BF14-7FA19E2C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Roland Loch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1532AC7-9278-4A6C-BE91-C27CEC85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r>
              <a:rPr lang="de-DE" dirty="0"/>
              <a:t>12.3.2022</a:t>
            </a:r>
          </a:p>
        </p:txBody>
      </p:sp>
    </p:spTree>
    <p:extLst>
      <p:ext uri="{BB962C8B-B14F-4D97-AF65-F5344CB8AC3E}">
        <p14:creationId xmlns:p14="http://schemas.microsoft.com/office/powerpoint/2010/main" val="88278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alphaModFix amt="30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02084-B943-4E68-B2FA-D9B279C9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2ED595-A275-4783-AC49-B499060D3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2E1F3-59A9-43BA-9950-6A3A927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r>
              <a:rPr lang="de-DE" dirty="0"/>
              <a:t>12.3.2022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0DB029-BAFF-4E43-A571-02F07E2C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538912"/>
            <a:ext cx="4572000" cy="365125"/>
          </a:xfrm>
        </p:spPr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E64F59-DA62-499C-9738-35E6CFEC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r>
              <a:rPr lang="de-DE" dirty="0"/>
              <a:t>Roland Loch</a:t>
            </a:r>
          </a:p>
        </p:txBody>
      </p:sp>
    </p:spTree>
    <p:extLst>
      <p:ext uri="{BB962C8B-B14F-4D97-AF65-F5344CB8AC3E}">
        <p14:creationId xmlns:p14="http://schemas.microsoft.com/office/powerpoint/2010/main" val="99821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23E99-BEA1-4245-A176-438D8955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74CC04-DCBE-4DA7-A791-08E1083C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E1B11A-14C1-487B-B6BF-E9A7BBDC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– Veredelungskurs Januar 2023  (Roland Loch)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5D3A4B-025E-4E3C-8E94-E51CEB15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3F3-F5A3-4548-A4F4-C29ACA5502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540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29AE31-5539-4FBE-987B-EEAE3BB13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8FDD4F-7E5E-4C4A-8AE9-22C711F94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992B0D-0446-4D21-8443-3595CD2A8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Obstbauverein 1910 Wattweiler  Schnittkurs März 2022  (Roland Loch)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7F0220-83F9-42AF-863C-EAA0E7FD6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EB3F3-F5A3-4548-A4F4-C29ACA5502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21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bstbauverein.de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B8A8F-E07E-4227-A59E-715F2A2A3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81516"/>
            <a:ext cx="9144000" cy="2387600"/>
          </a:xfrm>
        </p:spPr>
        <p:txBody>
          <a:bodyPr/>
          <a:lstStyle/>
          <a:p>
            <a:r>
              <a:rPr lang="de-DE" sz="4000" b="1" dirty="0">
                <a:solidFill>
                  <a:srgbClr val="002060"/>
                </a:solidFill>
              </a:rPr>
              <a:t>Herzlich willkommen zum</a:t>
            </a:r>
            <a:br>
              <a:rPr lang="de-DE" b="1" dirty="0">
                <a:solidFill>
                  <a:srgbClr val="002060"/>
                </a:solidFill>
              </a:rPr>
            </a:br>
            <a:r>
              <a:rPr lang="de-DE" b="1" dirty="0">
                <a:solidFill>
                  <a:srgbClr val="002060"/>
                </a:solidFill>
              </a:rPr>
              <a:t>3. Veredelungskurskurs</a:t>
            </a:r>
            <a:br>
              <a:rPr lang="de-DE" b="1" dirty="0">
                <a:solidFill>
                  <a:srgbClr val="002060"/>
                </a:solidFill>
              </a:rPr>
            </a:br>
            <a:r>
              <a:rPr lang="de-DE" sz="4400" b="1" dirty="0">
                <a:solidFill>
                  <a:srgbClr val="002060"/>
                </a:solidFill>
              </a:rPr>
              <a:t>der IG Streuobst</a:t>
            </a:r>
            <a:br>
              <a:rPr lang="de-DE" b="1" dirty="0">
                <a:solidFill>
                  <a:srgbClr val="002060"/>
                </a:solidFill>
              </a:rPr>
            </a:br>
            <a:r>
              <a:rPr lang="de-DE" sz="2000" b="1" dirty="0">
                <a:solidFill>
                  <a:srgbClr val="002060"/>
                </a:solidFill>
              </a:rPr>
              <a:t>21.April 2024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4FE0878-1219-4950-A51E-0412524D1B8D}"/>
              </a:ext>
            </a:extLst>
          </p:cNvPr>
          <p:cNvSpPr txBox="1">
            <a:spLocks/>
          </p:cNvSpPr>
          <p:nvPr/>
        </p:nvSpPr>
        <p:spPr>
          <a:xfrm>
            <a:off x="565446" y="4526998"/>
            <a:ext cx="9901382" cy="1506818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extrusionH="57150">
              <a:bevelT w="38100" h="38100"/>
              <a:bevelB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19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de-DE" sz="2000" b="1" dirty="0">
              <a:solidFill>
                <a:srgbClr val="00B050"/>
              </a:solidFill>
            </a:endParaRPr>
          </a:p>
          <a:p>
            <a:pPr algn="l"/>
            <a:r>
              <a:rPr lang="de-DE" sz="3200" b="1" dirty="0">
                <a:solidFill>
                  <a:srgbClr val="00B050"/>
                </a:solidFill>
              </a:rPr>
              <a:t>Obstbäume veredeln – Basisinformationen &amp; Praxis</a:t>
            </a:r>
          </a:p>
          <a:p>
            <a:endParaRPr lang="de-DE" sz="3200" b="1" dirty="0">
              <a:solidFill>
                <a:srgbClr val="00B050"/>
              </a:solidFill>
            </a:endParaRPr>
          </a:p>
          <a:p>
            <a:pPr algn="l"/>
            <a:r>
              <a:rPr lang="de-DE" sz="3200" b="1" dirty="0">
                <a:solidFill>
                  <a:srgbClr val="00B050"/>
                </a:solidFill>
              </a:rPr>
              <a:t>		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54A40F-DE83-4B79-9808-D5467B6F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1125" y="6573192"/>
            <a:ext cx="5204402" cy="365125"/>
          </a:xfrm>
        </p:spPr>
        <p:txBody>
          <a:bodyPr/>
          <a:lstStyle/>
          <a:p>
            <a:r>
              <a:rPr lang="de-DE" dirty="0"/>
              <a:t>Obstbauverein 1910 Wattweiler - Veredelungskurs April 2024(Roland Loch)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1CC36F55-FA3D-4A8C-D3D6-C585B1EE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3286" y="6492874"/>
            <a:ext cx="1298713" cy="365125"/>
          </a:xfrm>
        </p:spPr>
        <p:txBody>
          <a:bodyPr/>
          <a:lstStyle/>
          <a:p>
            <a:r>
              <a:rPr lang="de-DE" dirty="0"/>
              <a:t>Roland Loch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DD7F64-853D-A86F-4D31-96772A95D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856" y="166068"/>
            <a:ext cx="360304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0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3D820-6E79-CF9A-43C2-043630BE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Veredelungsverfahren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57A33C-01F5-954E-1F22-175115AA2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5" y="1278972"/>
            <a:ext cx="7828722" cy="3143941"/>
          </a:xfrm>
        </p:spPr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Reiserveredelung </a:t>
            </a:r>
          </a:p>
          <a:p>
            <a:r>
              <a:rPr lang="de-DE" dirty="0"/>
              <a:t>Edelreis wird auf Unterlage veredelt</a:t>
            </a:r>
          </a:p>
          <a:p>
            <a:pPr marL="0" indent="0">
              <a:buNone/>
            </a:pPr>
            <a:r>
              <a:rPr lang="de-DE" dirty="0"/>
              <a:t>	Edelreis so stark wie Unterlage, oder</a:t>
            </a:r>
          </a:p>
          <a:p>
            <a:pPr marL="0" indent="0">
              <a:buNone/>
            </a:pPr>
            <a:r>
              <a:rPr lang="de-DE" dirty="0"/>
              <a:t>	Unterlage stärker als Edelreis (nie umgekehrt)</a:t>
            </a:r>
          </a:p>
          <a:p>
            <a:r>
              <a:rPr lang="de-DE" dirty="0">
                <a:solidFill>
                  <a:srgbClr val="00B050"/>
                </a:solidFill>
              </a:rPr>
              <a:t>Augenveredelung</a:t>
            </a:r>
          </a:p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	</a:t>
            </a:r>
            <a:r>
              <a:rPr lang="de-DE" dirty="0"/>
              <a:t>einzelnes Auge wird auf Unterlage veredelt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9EF1E9-C813-FC31-DA39-FAD5CFD3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1C48E6-B851-CF04-453A-9B311ECC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Roland Loch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3D7053-97C0-0930-0844-827CC089A7D0}"/>
              </a:ext>
            </a:extLst>
          </p:cNvPr>
          <p:cNvSpPr txBox="1"/>
          <p:nvPr/>
        </p:nvSpPr>
        <p:spPr>
          <a:xfrm>
            <a:off x="1157157" y="4880748"/>
            <a:ext cx="5645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Auch wichtiges Kriterium bei den Verfahren, denn es bestimmt Zeiträume:</a:t>
            </a:r>
          </a:p>
          <a:p>
            <a:r>
              <a:rPr lang="de-DE" dirty="0">
                <a:solidFill>
                  <a:srgbClr val="0070C0"/>
                </a:solidFill>
              </a:rPr>
              <a:t>Rinde muß gelöst werden</a:t>
            </a:r>
          </a:p>
          <a:p>
            <a:r>
              <a:rPr lang="de-DE" dirty="0"/>
              <a:t>oder</a:t>
            </a:r>
          </a:p>
          <a:p>
            <a:r>
              <a:rPr lang="de-DE" dirty="0">
                <a:solidFill>
                  <a:srgbClr val="0070C0"/>
                </a:solidFill>
              </a:rPr>
              <a:t>Rinde muß nicht gelöst werden</a:t>
            </a:r>
          </a:p>
        </p:txBody>
      </p:sp>
    </p:spTree>
    <p:extLst>
      <p:ext uri="{BB962C8B-B14F-4D97-AF65-F5344CB8AC3E}">
        <p14:creationId xmlns:p14="http://schemas.microsoft.com/office/powerpoint/2010/main" val="371528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D6272-196F-73F9-2144-3871935C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Reiserveredelung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6DAC13-4A18-F981-49CA-054437984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Kopulation</a:t>
            </a:r>
          </a:p>
          <a:p>
            <a:pPr marL="0" indent="0">
              <a:buNone/>
            </a:pPr>
            <a:r>
              <a:rPr lang="de-DE" sz="2000" dirty="0"/>
              <a:t>Basisverfahren, da Kopulationsschnitt für viele andere</a:t>
            </a:r>
          </a:p>
          <a:p>
            <a:pPr marL="0" indent="0">
              <a:buNone/>
            </a:pPr>
            <a:r>
              <a:rPr lang="de-DE" sz="2000" dirty="0"/>
              <a:t>Verfahren angewandt wird.</a:t>
            </a:r>
          </a:p>
          <a:p>
            <a:pPr marL="0" indent="0">
              <a:buNone/>
            </a:pP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97C818-7176-6671-544B-ED27CA69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73DCE9-1DF6-0B9F-C4DF-170B5ED3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Roland Loch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3D3A29-B537-ED13-C11E-B06F476C0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999" y="1425190"/>
            <a:ext cx="3419818" cy="44457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7B5A84-F24E-39A7-B969-9EB0DB113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96" y="2812022"/>
            <a:ext cx="7801197" cy="239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D6272-196F-73F9-2144-3871935C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Reiserveredelung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6DAC13-4A18-F981-49CA-054437984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Kopulation mit Gegenzungen</a:t>
            </a:r>
          </a:p>
          <a:p>
            <a:pPr marL="0" indent="0">
              <a:buNone/>
            </a:pPr>
            <a:r>
              <a:rPr lang="de-DE" sz="2400" dirty="0"/>
              <a:t>Verbesserung/Weiterentwicklung der Kopulation</a:t>
            </a:r>
          </a:p>
          <a:p>
            <a:pPr marL="0" indent="0">
              <a:buNone/>
            </a:pPr>
            <a:r>
              <a:rPr lang="de-DE" sz="2400" dirty="0"/>
              <a:t>Vorteil:	Edelreis hält von alleine &amp;</a:t>
            </a:r>
          </a:p>
          <a:p>
            <a:pPr marL="0" indent="0">
              <a:buNone/>
            </a:pPr>
            <a:r>
              <a:rPr lang="de-DE" sz="2400" dirty="0"/>
              <a:t>	Kontaktfläche ist größer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97C818-7176-6671-544B-ED27CA69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73DCE9-1DF6-0B9F-C4DF-170B5ED3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Roland Loch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1F3D54F-5433-9310-0F5E-8B8A8378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370" y="1690688"/>
            <a:ext cx="3087082" cy="40091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0E91C92-B835-2A7A-19E6-6180F5D15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48" y="3429000"/>
            <a:ext cx="7512048" cy="230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1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D6272-196F-73F9-2144-3871935C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Reiserveredelung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6DAC13-4A18-F981-49CA-054437984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Rindenpfropfen &amp; Verbessertes Rindenpfropfen</a:t>
            </a:r>
          </a:p>
          <a:p>
            <a:pPr marL="0" indent="0">
              <a:buNone/>
            </a:pPr>
            <a:r>
              <a:rPr lang="de-DE" sz="2000" dirty="0"/>
              <a:t>Edelreiser auf deutlich dickere Unterlagen (Äste)</a:t>
            </a:r>
          </a:p>
          <a:p>
            <a:pPr marL="0" indent="0">
              <a:buNone/>
            </a:pPr>
            <a:r>
              <a:rPr lang="de-DE" sz="2000" dirty="0"/>
              <a:t>Mehrere Edelreiser auf ein Ast möglich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97C818-7176-6671-544B-ED27CA69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73DCE9-1DF6-0B9F-C4DF-170B5ED3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Roland Loch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55AC34-F5A9-5EE3-75C7-D76C0CC00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104" y="1435570"/>
            <a:ext cx="2432383" cy="435870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668E4B8-16D1-C939-9A90-B094889AB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888" y="4082175"/>
            <a:ext cx="1936852" cy="62184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2321086-F319-DE31-6315-B33E88D1F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18" y="3349729"/>
            <a:ext cx="7958973" cy="24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9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D6272-196F-73F9-2144-3871935C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Reiserveredelung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6DAC13-4A18-F981-49CA-054437984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Tittelpfropfen &amp; Verbessertes Tittelpfropfen</a:t>
            </a:r>
          </a:p>
          <a:p>
            <a:pPr marL="0" indent="0">
              <a:buNone/>
            </a:pPr>
            <a:r>
              <a:rPr lang="de-DE" sz="2000" dirty="0"/>
              <a:t>Edelreiser auf deutlich dickere Unterlagen (Äste)</a:t>
            </a:r>
          </a:p>
          <a:p>
            <a:pPr marL="0" indent="0">
              <a:buNone/>
            </a:pPr>
            <a:r>
              <a:rPr lang="de-DE" sz="2000" dirty="0"/>
              <a:t>Mehrere Edelreiser auf ein Ast möglich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97C818-7176-6671-544B-ED27CA69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73DCE9-1DF6-0B9F-C4DF-170B5ED3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Roland Loch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321086-F319-DE31-6315-B33E88D1F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72" y="3651838"/>
            <a:ext cx="6677323" cy="24445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E17808B-47D8-9617-99E4-30F70720E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561" y="1952013"/>
            <a:ext cx="4859715" cy="27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D6272-196F-73F9-2144-3871935C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Reiserveredelung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6DAC13-4A18-F981-49CA-054437984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9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Spaltpfropfen</a:t>
            </a:r>
          </a:p>
          <a:p>
            <a:pPr marL="0" indent="0">
              <a:buNone/>
            </a:pPr>
            <a:r>
              <a:rPr lang="de-DE" sz="2400" dirty="0"/>
              <a:t>Vermutlich älteste, weil einfachste Methode</a:t>
            </a:r>
          </a:p>
          <a:p>
            <a:pPr marL="0" indent="0">
              <a:buNone/>
            </a:pPr>
            <a:r>
              <a:rPr lang="de-DE" sz="2400" dirty="0"/>
              <a:t>Recht brutal mit großer Wunde</a:t>
            </a:r>
          </a:p>
          <a:p>
            <a:pPr marL="0" indent="0">
              <a:buNone/>
            </a:pPr>
            <a:r>
              <a:rPr lang="de-DE" sz="2400" dirty="0"/>
              <a:t>Wundverschluß besonders wichtig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97C818-7176-6671-544B-ED27CA69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73DCE9-1DF6-0B9F-C4DF-170B5ED3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Roland Loch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386F4C-D2EC-5D57-BF05-3E9C4AA62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662" y="1333716"/>
            <a:ext cx="4545364" cy="27580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19E9D39-D8D3-B7E1-F240-FB946AC69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26" y="3995530"/>
            <a:ext cx="7235313" cy="22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7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D6272-196F-73F9-2144-3871935C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Reiserveredelung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6DAC13-4A18-F981-49CA-054437984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Geißfußpfropfen</a:t>
            </a:r>
          </a:p>
          <a:p>
            <a:pPr marL="0" indent="0">
              <a:buNone/>
            </a:pPr>
            <a:r>
              <a:rPr lang="de-DE" sz="2000" dirty="0"/>
              <a:t>Eins der sichersten Verfahren bei dickeren Unterlagen</a:t>
            </a:r>
          </a:p>
          <a:p>
            <a:pPr marL="0" indent="0">
              <a:buNone/>
            </a:pPr>
            <a:r>
              <a:rPr lang="de-DE" sz="2000" dirty="0"/>
              <a:t>Erfordert viel Übung: 4 Schnitte passend in Länge und Winkel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97C818-7176-6671-544B-ED27CA69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73DCE9-1DF6-0B9F-C4DF-170B5ED3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Roland Loch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04FD9B-5DFE-9120-A031-3068F47A2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759" y="1633177"/>
            <a:ext cx="3404041" cy="440884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8147D5B-7300-061B-B84A-FF4635D69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36" y="3333249"/>
            <a:ext cx="7715995" cy="238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14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D6272-196F-73F9-2144-3871935C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Augenveredelung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6DAC13-4A18-F981-49CA-054437984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Okulation</a:t>
            </a:r>
          </a:p>
          <a:p>
            <a:pPr marL="0" indent="0">
              <a:buNone/>
            </a:pPr>
            <a:r>
              <a:rPr lang="de-DE" sz="2000" dirty="0"/>
              <a:t>Recht einfach mit guten Erfolgschancen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97C818-7176-6671-544B-ED27CA69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73DCE9-1DF6-0B9F-C4DF-170B5ED3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Roland Loch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FFF996-7B47-C80E-6346-231E3B31D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849" y="1094146"/>
            <a:ext cx="2849413" cy="441530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BE6613-B853-863D-8CF8-9E84FFA76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68" y="3207679"/>
            <a:ext cx="7494144" cy="230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78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D6272-196F-73F9-2144-3871935C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Augenveredelung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6DAC13-4A18-F981-49CA-054437984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Chipveredelung („Chippen“)</a:t>
            </a:r>
          </a:p>
          <a:p>
            <a:pPr marL="0" indent="0">
              <a:buNone/>
            </a:pPr>
            <a:r>
              <a:rPr lang="de-DE" sz="2000" dirty="0"/>
              <a:t>Eine Art Kombination aus okulieren &amp; kopulieren</a:t>
            </a:r>
          </a:p>
          <a:p>
            <a:pPr marL="0" indent="0">
              <a:buNone/>
            </a:pPr>
            <a:r>
              <a:rPr lang="de-DE" sz="2000" dirty="0"/>
              <a:t>Ganzjährig anwendbar</a:t>
            </a:r>
          </a:p>
          <a:p>
            <a:pPr marL="0" indent="0">
              <a:buNone/>
            </a:pPr>
            <a:r>
              <a:rPr lang="de-DE" sz="2000" dirty="0"/>
              <a:t>Einfach und vielseitig, trotzdem recht unbekannt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97C818-7176-6671-544B-ED27CA69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73DCE9-1DF6-0B9F-C4DF-170B5ED3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Roland Loch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641A3A-5E81-20FE-7D46-773C26A82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611" y="1690688"/>
            <a:ext cx="4682134" cy="17801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27B08B9-C0D7-99BA-EE41-6E5B63C45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615446"/>
            <a:ext cx="7900493" cy="24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00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5B450-A2E8-4D51-72FA-5D2ADAFD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Nachbehandlung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DD42F31-F930-3766-36B1-C23BAA7D3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4939" y="931397"/>
            <a:ext cx="2414225" cy="2859272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5BA443-9C2A-B422-6D92-DD49884C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C73DA6-3210-6DF7-CDDF-92BDACCD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Roland Loch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11F1F17-81BA-EA44-1C59-7ECEB5DFBF89}"/>
              </a:ext>
            </a:extLst>
          </p:cNvPr>
          <p:cNvSpPr txBox="1"/>
          <p:nvPr/>
        </p:nvSpPr>
        <p:spPr>
          <a:xfrm>
            <a:off x="838200" y="1530036"/>
            <a:ext cx="5971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Schutz vor Ausbrechen durch Vögel oder Wind</a:t>
            </a:r>
          </a:p>
          <a:p>
            <a:r>
              <a:rPr lang="de-DE" sz="2400" dirty="0"/>
              <a:t>	Sitzstange oder Zaun aus Weiden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C6E1F60-B7C6-F5CE-C964-0D4DA1472062}"/>
              </a:ext>
            </a:extLst>
          </p:cNvPr>
          <p:cNvSpPr txBox="1"/>
          <p:nvPr/>
        </p:nvSpPr>
        <p:spPr>
          <a:xfrm>
            <a:off x="958273" y="3883156"/>
            <a:ext cx="98113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</a:rPr>
              <a:t>Schnittmaßnahmen </a:t>
            </a:r>
            <a:r>
              <a:rPr lang="de-DE" sz="2400" dirty="0"/>
              <a:t>in den Folgejahren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	Konkurrenztriebe entfernen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	Unerwünschte Wildtriebe entfernen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	Leitast, Fruchtäste anschneiden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	Nach 3 Jahren mit den üblichen Methoden schneiden und behandeln</a:t>
            </a:r>
            <a:r>
              <a:rPr lang="de-DE" dirty="0"/>
              <a:t> </a:t>
            </a:r>
          </a:p>
          <a:p>
            <a:r>
              <a:rPr lang="de-DE" dirty="0"/>
              <a:t>	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8C56AB-E978-2131-3D3E-F232B9817179}"/>
              </a:ext>
            </a:extLst>
          </p:cNvPr>
          <p:cNvSpPr txBox="1"/>
          <p:nvPr/>
        </p:nvSpPr>
        <p:spPr>
          <a:xfrm>
            <a:off x="838200" y="2594113"/>
            <a:ext cx="611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ggf. Bast nach wenigen Monaten aufschneiden</a:t>
            </a:r>
          </a:p>
        </p:txBody>
      </p:sp>
    </p:spTree>
    <p:extLst>
      <p:ext uri="{BB962C8B-B14F-4D97-AF65-F5344CB8AC3E}">
        <p14:creationId xmlns:p14="http://schemas.microsoft.com/office/powerpoint/2010/main" val="3787196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98814-9181-4A70-BFB9-9B0D066C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823EB3-8C2A-481F-B13F-F527652E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003611"/>
            <a:ext cx="11416937" cy="5854388"/>
          </a:xfrm>
        </p:spPr>
        <p:txBody>
          <a:bodyPr>
            <a:normAutofit lnSpcReduction="10000"/>
          </a:bodyPr>
          <a:lstStyle/>
          <a:p>
            <a:r>
              <a:rPr lang="de-DE" sz="2400" b="1" u="sng" dirty="0">
                <a:solidFill>
                  <a:srgbClr val="0070C0"/>
                </a:solidFill>
              </a:rPr>
              <a:t>Theorie</a:t>
            </a:r>
            <a:r>
              <a:rPr lang="de-DE" sz="2400" b="1" dirty="0">
                <a:solidFill>
                  <a:srgbClr val="0070C0"/>
                </a:solidFill>
              </a:rPr>
              <a:t> zum Thema</a:t>
            </a:r>
            <a:r>
              <a:rPr lang="de-DE" sz="2400" dirty="0"/>
              <a:t>				13:05 – 14:00</a:t>
            </a:r>
          </a:p>
          <a:p>
            <a:pPr marL="0" indent="0">
              <a:buNone/>
            </a:pPr>
            <a:r>
              <a:rPr lang="de-DE" sz="2000" dirty="0"/>
              <a:t>	Einleitung</a:t>
            </a:r>
          </a:p>
          <a:p>
            <a:pPr marL="0" indent="0">
              <a:buNone/>
            </a:pPr>
            <a:r>
              <a:rPr lang="de-DE" sz="2000" dirty="0"/>
              <a:t>	Was ist „veredeln“?</a:t>
            </a:r>
          </a:p>
          <a:p>
            <a:pPr marL="0" indent="0">
              <a:buNone/>
            </a:pPr>
            <a:r>
              <a:rPr lang="de-DE" sz="2000" dirty="0"/>
              <a:t>	Warum veredeln?</a:t>
            </a:r>
          </a:p>
          <a:p>
            <a:pPr marL="0" indent="0">
              <a:buNone/>
            </a:pPr>
            <a:r>
              <a:rPr lang="de-DE" sz="2000" dirty="0"/>
              <a:t>	Auf‘s Kambium kommt‘s an</a:t>
            </a:r>
          </a:p>
          <a:p>
            <a:pPr marL="0" indent="0">
              <a:buNone/>
            </a:pPr>
            <a:r>
              <a:rPr lang="de-DE" sz="2000" dirty="0"/>
              <a:t>	Das Edelreis</a:t>
            </a:r>
          </a:p>
          <a:p>
            <a:pPr marL="0" indent="0">
              <a:buNone/>
            </a:pPr>
            <a:r>
              <a:rPr lang="de-DE" sz="2000" dirty="0"/>
              <a:t>	Die Unterlage</a:t>
            </a:r>
          </a:p>
          <a:p>
            <a:pPr marL="0" indent="0">
              <a:buNone/>
            </a:pPr>
            <a:r>
              <a:rPr lang="de-DE" sz="2000" dirty="0"/>
              <a:t>	Werkzeuge &amp; Hilfsmittel</a:t>
            </a:r>
          </a:p>
          <a:p>
            <a:pPr marL="0" indent="0">
              <a:buNone/>
            </a:pPr>
            <a:r>
              <a:rPr lang="de-DE" sz="2000" dirty="0"/>
              <a:t>	Veredelungsverfahren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2000" dirty="0"/>
              <a:t>Nachbehandlung</a:t>
            </a:r>
          </a:p>
          <a:p>
            <a:pPr marL="0" indent="0">
              <a:buNone/>
            </a:pPr>
            <a:r>
              <a:rPr lang="de-DE" sz="2000" dirty="0"/>
              <a:t>	In eigener Sache</a:t>
            </a:r>
          </a:p>
          <a:p>
            <a:r>
              <a:rPr lang="de-DE" sz="2400" b="1" u="sng" dirty="0">
                <a:solidFill>
                  <a:srgbClr val="0070C0"/>
                </a:solidFill>
              </a:rPr>
              <a:t>Praxis</a:t>
            </a:r>
            <a:r>
              <a:rPr lang="de-DE" sz="2400" dirty="0"/>
              <a:t>					14:00 – 15:00	</a:t>
            </a:r>
          </a:p>
          <a:p>
            <a:pPr marL="914400" lvl="2" indent="0">
              <a:buNone/>
            </a:pPr>
            <a:r>
              <a:rPr lang="de-DE" dirty="0"/>
              <a:t>Begutachtung vom letzten Jahr</a:t>
            </a:r>
          </a:p>
          <a:p>
            <a:pPr marL="914400" lvl="2" indent="0">
              <a:buNone/>
            </a:pPr>
            <a:r>
              <a:rPr lang="de-DE" dirty="0"/>
              <a:t>Neue Veredelungen am Musterbaum</a:t>
            </a:r>
            <a:r>
              <a:rPr lang="de-DE" sz="1600" dirty="0"/>
              <a:t>		</a:t>
            </a:r>
          </a:p>
          <a:p>
            <a:r>
              <a:rPr lang="de-DE" sz="2400" b="1" u="sng" dirty="0">
                <a:solidFill>
                  <a:srgbClr val="0070C0"/>
                </a:solidFill>
              </a:rPr>
              <a:t>Gemütlicher Teil</a:t>
            </a:r>
            <a:r>
              <a:rPr lang="de-DE" sz="2400" dirty="0"/>
              <a:t>				ab 15:00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7297EE2E-1415-CEC1-2ABC-7BF0588F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538912"/>
            <a:ext cx="4572000" cy="365125"/>
          </a:xfrm>
        </p:spPr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8CBD44E2-4796-1028-CF83-8E86C58B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3286" y="6492874"/>
            <a:ext cx="1298713" cy="365125"/>
          </a:xfrm>
        </p:spPr>
        <p:txBody>
          <a:bodyPr/>
          <a:lstStyle/>
          <a:p>
            <a:r>
              <a:rPr lang="de-DE" dirty="0"/>
              <a:t>Roland Loch</a:t>
            </a:r>
          </a:p>
        </p:txBody>
      </p:sp>
    </p:spTree>
    <p:extLst>
      <p:ext uri="{BB962C8B-B14F-4D97-AF65-F5344CB8AC3E}">
        <p14:creationId xmlns:p14="http://schemas.microsoft.com/office/powerpoint/2010/main" val="174738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E7AD5-CC05-5EFC-CC4E-FC1312488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/>
              <a:t>In eigener Sache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0FA02F-8CCD-372C-314A-DAC7F739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Obstbauverein 1910 Wattweiler e.V.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EDFB77-8DF2-1080-B922-69A60838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Roland Loch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3E12694-7D08-C9D5-D2AE-48A068761CF5}"/>
              </a:ext>
            </a:extLst>
          </p:cNvPr>
          <p:cNvSpPr txBox="1">
            <a:spLocks/>
          </p:cNvSpPr>
          <p:nvPr/>
        </p:nvSpPr>
        <p:spPr>
          <a:xfrm>
            <a:off x="-372979" y="1325521"/>
            <a:ext cx="11353800" cy="15430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22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Neue Vereinsstruktur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22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 setzten Schwerpunkte in den Vereinsaktivitäten</a:t>
            </a:r>
          </a:p>
          <a:p>
            <a:pPr marL="914422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Aufteilung in 4 Interessengemeinschaften </a:t>
            </a:r>
            <a:r>
              <a:rPr kumimoji="0" lang="de-DE" sz="30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(IG)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7C6A65A-44C9-171C-490A-8FE7ADF1A697}"/>
              </a:ext>
            </a:extLst>
          </p:cNvPr>
          <p:cNvSpPr txBox="1"/>
          <p:nvPr/>
        </p:nvSpPr>
        <p:spPr>
          <a:xfrm>
            <a:off x="0" y="276728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72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 Streuobst		(Roland)</a:t>
            </a:r>
          </a:p>
          <a:p>
            <a:pPr marL="1428772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 Medien &amp; Events	(Andreas)</a:t>
            </a:r>
          </a:p>
          <a:p>
            <a:pPr marL="1428772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 Kelter		(Roland)</a:t>
            </a:r>
          </a:p>
          <a:p>
            <a:pPr marL="1428772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 Selbstversorgung	(Kirsten)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63CD81-F15F-D979-EDF2-3F80F647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00" y="2625214"/>
            <a:ext cx="7070367" cy="391052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B2DAED-A5EA-E861-27AB-161E0C5B6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88" y="4228405"/>
            <a:ext cx="3431444" cy="227845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7D53DE0-9C3D-EAE9-E92C-12D1F0DCEE3F}"/>
              </a:ext>
            </a:extLst>
          </p:cNvPr>
          <p:cNvSpPr txBox="1"/>
          <p:nvPr/>
        </p:nvSpPr>
        <p:spPr>
          <a:xfrm rot="20576725">
            <a:off x="8092545" y="399163"/>
            <a:ext cx="3738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www.Obstbauverein.de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Instagram</a:t>
            </a:r>
          </a:p>
        </p:txBody>
      </p:sp>
    </p:spTree>
    <p:extLst>
      <p:ext uri="{BB962C8B-B14F-4D97-AF65-F5344CB8AC3E}">
        <p14:creationId xmlns:p14="http://schemas.microsoft.com/office/powerpoint/2010/main" val="9561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F0C1E-BA36-6760-AF38-2BE016E9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Fragen, Anmerkungen, Diskussion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6FD3D8-7911-724F-8AD2-64F5B559E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66898A-324C-5378-419D-6AAB9E89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Roland Loch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83D2877-A720-96AB-1DBC-3ECBC16954B2}"/>
              </a:ext>
            </a:extLst>
          </p:cNvPr>
          <p:cNvSpPr/>
          <p:nvPr/>
        </p:nvSpPr>
        <p:spPr>
          <a:xfrm rot="20725615">
            <a:off x="1109401" y="2418113"/>
            <a:ext cx="935698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Danke für eure Aufmerksamkeit</a:t>
            </a:r>
          </a:p>
          <a:p>
            <a:pPr algn="ctr"/>
            <a:r>
              <a:rPr lang="de-DE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&amp;</a:t>
            </a:r>
          </a:p>
          <a:p>
            <a:pPr algn="ctr"/>
            <a:r>
              <a:rPr lang="de-DE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Viel Erfolg!</a:t>
            </a:r>
          </a:p>
        </p:txBody>
      </p:sp>
    </p:spTree>
    <p:extLst>
      <p:ext uri="{BB962C8B-B14F-4D97-AF65-F5344CB8AC3E}">
        <p14:creationId xmlns:p14="http://schemas.microsoft.com/office/powerpoint/2010/main" val="90995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2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AF887-9977-70AE-EF32-E839AD86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Einleitung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136BCC-3A0D-DEC2-420D-A874D17D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A884AC-C4F2-9E9B-9D44-9C0AE7E2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2262" y="6492875"/>
            <a:ext cx="2743200" cy="365125"/>
          </a:xfrm>
        </p:spPr>
        <p:txBody>
          <a:bodyPr/>
          <a:lstStyle/>
          <a:p>
            <a:r>
              <a:rPr lang="de-DE" dirty="0"/>
              <a:t>Roland Loch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C20D36-8F6B-372A-C737-B93C8835ECDB}"/>
              </a:ext>
            </a:extLst>
          </p:cNvPr>
          <p:cNvSpPr txBox="1"/>
          <p:nvPr/>
        </p:nvSpPr>
        <p:spPr>
          <a:xfrm>
            <a:off x="821635" y="1908313"/>
            <a:ext cx="924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Veredeln, die </a:t>
            </a:r>
            <a:r>
              <a:rPr lang="de-DE" sz="2400" dirty="0">
                <a:highlight>
                  <a:srgbClr val="00FF00"/>
                </a:highlight>
              </a:rPr>
              <a:t>„Königsdisziplin des Obstbaus“</a:t>
            </a:r>
            <a:r>
              <a:rPr lang="de-DE" sz="2400" dirty="0"/>
              <a:t>, aber keine Raketentechnik!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76E02DB-1CC3-882B-AC9B-D0C7FB82F25A}"/>
              </a:ext>
            </a:extLst>
          </p:cNvPr>
          <p:cNvSpPr txBox="1"/>
          <p:nvPr/>
        </p:nvSpPr>
        <p:spPr>
          <a:xfrm>
            <a:off x="821635" y="2716697"/>
            <a:ext cx="805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Früher: Spätes Mittelalter bis in die 60er Jahre  weit verbreitet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C89E49-B3D2-82C0-4AD4-86510C8D0074}"/>
              </a:ext>
            </a:extLst>
          </p:cNvPr>
          <p:cNvSpPr txBox="1"/>
          <p:nvPr/>
        </p:nvSpPr>
        <p:spPr>
          <a:xfrm>
            <a:off x="838200" y="3588587"/>
            <a:ext cx="597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Grund für die riesige Vielfalt an Sorten (Äpfel!)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E377C3-87DF-53C5-D0A2-CC9A48FF0738}"/>
              </a:ext>
            </a:extLst>
          </p:cNvPr>
          <p:cNvSpPr txBox="1"/>
          <p:nvPr/>
        </p:nvSpPr>
        <p:spPr>
          <a:xfrm>
            <a:off x="821635" y="4468224"/>
            <a:ext cx="8449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Heutzutage fast ausgestorben (Baumärkte, Baumschulen,…), </a:t>
            </a:r>
            <a:r>
              <a:rPr lang="de-DE" sz="2400" dirty="0">
                <a:solidFill>
                  <a:srgbClr val="FF0000"/>
                </a:solidFill>
              </a:rPr>
              <a:t>ABER</a:t>
            </a:r>
            <a:r>
              <a:rPr lang="de-DE" sz="2400" dirty="0"/>
              <a:t>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5F6137-3AF7-F85A-D1FF-B6D4F3230E1C}"/>
              </a:ext>
            </a:extLst>
          </p:cNvPr>
          <p:cNvSpPr txBox="1"/>
          <p:nvPr/>
        </p:nvSpPr>
        <p:spPr>
          <a:xfrm>
            <a:off x="838200" y="5227546"/>
            <a:ext cx="8178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highlight>
                  <a:srgbClr val="00FF00"/>
                </a:highlight>
              </a:rPr>
              <a:t>Absolut sinnvoll für Sortenerhalt, Sortenvielfalt &amp; Nachhaltigkeit</a:t>
            </a:r>
          </a:p>
          <a:p>
            <a:pPr algn="ctr"/>
            <a:r>
              <a:rPr lang="de-DE" sz="2400" dirty="0"/>
              <a:t>(und es kostet keinen €!)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9555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49997-3F1B-4E4D-B822-1F979862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Veredeln?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439BAF0-B2FD-CED7-523E-099CEA9141A7}"/>
              </a:ext>
            </a:extLst>
          </p:cNvPr>
          <p:cNvSpPr txBox="1"/>
          <p:nvPr/>
        </p:nvSpPr>
        <p:spPr>
          <a:xfrm>
            <a:off x="838200" y="2493184"/>
            <a:ext cx="4358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Veredeln ist eine </a:t>
            </a:r>
            <a:r>
              <a:rPr lang="de-DE" sz="2400" dirty="0">
                <a:highlight>
                  <a:srgbClr val="00FF00"/>
                </a:highlight>
              </a:rPr>
              <a:t>Transplantation,</a:t>
            </a:r>
          </a:p>
          <a:p>
            <a:r>
              <a:rPr lang="de-DE" sz="2400" dirty="0"/>
              <a:t>Wir </a:t>
            </a:r>
            <a:r>
              <a:rPr lang="de-DE" sz="2400" dirty="0">
                <a:highlight>
                  <a:srgbClr val="00FF00"/>
                </a:highlight>
              </a:rPr>
              <a:t>klonen</a:t>
            </a:r>
            <a:r>
              <a:rPr lang="de-DE" sz="2400" dirty="0"/>
              <a:t> unsere Wunschsorte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FC468B-8999-3B8A-94D6-1EE436176898}"/>
              </a:ext>
            </a:extLst>
          </p:cNvPr>
          <p:cNvSpPr txBox="1"/>
          <p:nvPr/>
        </p:nvSpPr>
        <p:spPr>
          <a:xfrm>
            <a:off x="838200" y="3429000"/>
            <a:ext cx="9214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Ein Pflanzenteil („</a:t>
            </a:r>
            <a:r>
              <a:rPr lang="de-DE" sz="2400" dirty="0">
                <a:solidFill>
                  <a:srgbClr val="00B050"/>
                </a:solidFill>
              </a:rPr>
              <a:t>Edelreis</a:t>
            </a:r>
            <a:r>
              <a:rPr lang="de-DE" sz="2400" dirty="0"/>
              <a:t>“) mit den gewünschten Eigenschaften</a:t>
            </a:r>
          </a:p>
          <a:p>
            <a:r>
              <a:rPr lang="de-DE" sz="2400" dirty="0"/>
              <a:t>Wird mit dem Wurzelteil („</a:t>
            </a:r>
            <a:r>
              <a:rPr lang="de-DE" sz="2400" dirty="0">
                <a:solidFill>
                  <a:srgbClr val="00B050"/>
                </a:solidFill>
              </a:rPr>
              <a:t>Unterlage</a:t>
            </a:r>
            <a:r>
              <a:rPr lang="de-DE" sz="2400" dirty="0"/>
              <a:t>“) einer anderen Pflanze verbunden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863DE8-E191-940B-7A21-D7F194D7D064}"/>
              </a:ext>
            </a:extLst>
          </p:cNvPr>
          <p:cNvSpPr txBox="1"/>
          <p:nvPr/>
        </p:nvSpPr>
        <p:spPr>
          <a:xfrm>
            <a:off x="838200" y="1630270"/>
            <a:ext cx="416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Veredeln = „Pfropfen“, „Possen“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1BD86A-9ABB-8F64-814D-CD87CC27C3BA}"/>
              </a:ext>
            </a:extLst>
          </p:cNvPr>
          <p:cNvSpPr txBox="1"/>
          <p:nvPr/>
        </p:nvSpPr>
        <p:spPr>
          <a:xfrm rot="21364799">
            <a:off x="791817" y="4992774"/>
            <a:ext cx="10028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/>
              <a:t>Voraussetzung</a:t>
            </a:r>
            <a:r>
              <a:rPr lang="de-DE" sz="2000" dirty="0"/>
              <a:t>: Beide Pflanzenteile (Edelreis &amp; Unterlage) </a:t>
            </a:r>
            <a:r>
              <a:rPr lang="de-DE" sz="2000" dirty="0">
                <a:solidFill>
                  <a:srgbClr val="00B050"/>
                </a:solidFill>
              </a:rPr>
              <a:t>müssen miteinander verwandt sein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D1FB0293-EB4B-BB87-CD33-F100B74CD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538912"/>
            <a:ext cx="4572000" cy="365125"/>
          </a:xfrm>
        </p:spPr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286A6A2B-EF68-0DE8-293F-176E151A3309}"/>
              </a:ext>
            </a:extLst>
          </p:cNvPr>
          <p:cNvSpPr txBox="1">
            <a:spLocks/>
          </p:cNvSpPr>
          <p:nvPr/>
        </p:nvSpPr>
        <p:spPr>
          <a:xfrm>
            <a:off x="10555355" y="6492873"/>
            <a:ext cx="1298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Roland Loch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461F524-EB72-FE65-DDEA-11E75AA66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15" y="688853"/>
            <a:ext cx="3391434" cy="254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06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BDB15-30EB-86CA-B563-350386E2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veredeln?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63687D-4526-9504-263F-A6C8DE179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060" y="1290528"/>
            <a:ext cx="10515600" cy="752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Zum </a:t>
            </a:r>
            <a:r>
              <a:rPr lang="de-DE" dirty="0">
                <a:highlight>
                  <a:srgbClr val="00FF00"/>
                </a:highlight>
              </a:rPr>
              <a:t>Erhalten oder Vermehren  </a:t>
            </a:r>
            <a:r>
              <a:rPr lang="de-DE" dirty="0"/>
              <a:t>best. Sorten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D65872-6BA1-5368-C499-94E098D0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F0175B-D36B-7B07-32D2-C9B145F2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3286" y="6492874"/>
            <a:ext cx="1298713" cy="365125"/>
          </a:xfrm>
        </p:spPr>
        <p:txBody>
          <a:bodyPr/>
          <a:lstStyle/>
          <a:p>
            <a:r>
              <a:rPr lang="de-DE" dirty="0"/>
              <a:t>Roland Loch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8D7000-FB68-7DF7-905C-CF4BBA8389E2}"/>
              </a:ext>
            </a:extLst>
          </p:cNvPr>
          <p:cNvSpPr txBox="1"/>
          <p:nvPr/>
        </p:nvSpPr>
        <p:spPr>
          <a:xfrm>
            <a:off x="838200" y="2650647"/>
            <a:ext cx="765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Nachbars Äpfel sind sooo gut, aber </a:t>
            </a:r>
            <a:r>
              <a:rPr lang="de-DE" sz="2400" dirty="0">
                <a:solidFill>
                  <a:srgbClr val="00B050"/>
                </a:solidFill>
              </a:rPr>
              <a:t>keiner kennt die Sorte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BCDAF7-0F0D-21CA-2F84-AF867F61AEC6}"/>
              </a:ext>
            </a:extLst>
          </p:cNvPr>
          <p:cNvSpPr txBox="1"/>
          <p:nvPr/>
        </p:nvSpPr>
        <p:spPr>
          <a:xfrm>
            <a:off x="838200" y="3230439"/>
            <a:ext cx="765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Uralter Apfelbaum – </a:t>
            </a:r>
            <a:r>
              <a:rPr lang="de-DE" sz="2400" dirty="0">
                <a:solidFill>
                  <a:srgbClr val="00B050"/>
                </a:solidFill>
              </a:rPr>
              <a:t>der letzte seiner Art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5533CA-B5D9-4547-3C15-804326F6AD91}"/>
              </a:ext>
            </a:extLst>
          </p:cNvPr>
          <p:cNvSpPr txBox="1"/>
          <p:nvPr/>
        </p:nvSpPr>
        <p:spPr>
          <a:xfrm>
            <a:off x="838200" y="3784713"/>
            <a:ext cx="765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Alte, neue, resistente </a:t>
            </a:r>
            <a:r>
              <a:rPr lang="de-DE" sz="2400" dirty="0">
                <a:solidFill>
                  <a:srgbClr val="00B050"/>
                </a:solidFill>
              </a:rPr>
              <a:t>Sorten verbreiten (Vielfalt)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4C06614-5E20-7929-657E-92C0BB073019}"/>
              </a:ext>
            </a:extLst>
          </p:cNvPr>
          <p:cNvSpPr txBox="1"/>
          <p:nvPr/>
        </p:nvSpPr>
        <p:spPr>
          <a:xfrm>
            <a:off x="838200" y="4426009"/>
            <a:ext cx="765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Lokale Sorten („Siebenschläfer“) </a:t>
            </a:r>
            <a:r>
              <a:rPr lang="de-DE" sz="2400" dirty="0">
                <a:solidFill>
                  <a:srgbClr val="00B050"/>
                </a:solidFill>
              </a:rPr>
              <a:t>erhalten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49D6F7F-3542-1597-0A6E-B20D595B33F7}"/>
              </a:ext>
            </a:extLst>
          </p:cNvPr>
          <p:cNvSpPr txBox="1"/>
          <p:nvPr/>
        </p:nvSpPr>
        <p:spPr>
          <a:xfrm>
            <a:off x="838200" y="5496337"/>
            <a:ext cx="765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rgbClr val="00B050"/>
                </a:solidFill>
              </a:rPr>
              <a:t>Ehrgeiz und Spaß </a:t>
            </a:r>
            <a:r>
              <a:rPr lang="de-DE" sz="2400" dirty="0"/>
              <a:t>am Erfolg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2CC57B-A3F6-DEFB-7360-612801673A4F}"/>
              </a:ext>
            </a:extLst>
          </p:cNvPr>
          <p:cNvSpPr txBox="1"/>
          <p:nvPr/>
        </p:nvSpPr>
        <p:spPr>
          <a:xfrm>
            <a:off x="838200" y="6077247"/>
            <a:ext cx="765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rgbClr val="00B050"/>
                </a:solidFill>
              </a:rPr>
              <a:t>Geld sparen </a:t>
            </a:r>
            <a:r>
              <a:rPr lang="de-DE" sz="2400" dirty="0"/>
              <a:t>(Hochstämme aus Baumschule z.T. &gt;50.-€)</a:t>
            </a:r>
            <a:endParaRPr lang="de-DE" sz="3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32A3B9A-56C0-B596-1D9C-0C2D2C99854E}"/>
              </a:ext>
            </a:extLst>
          </p:cNvPr>
          <p:cNvSpPr txBox="1"/>
          <p:nvPr/>
        </p:nvSpPr>
        <p:spPr>
          <a:xfrm>
            <a:off x="852060" y="4947860"/>
            <a:ext cx="765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</a:rPr>
              <a:t>Mehrere Sorten </a:t>
            </a:r>
            <a:r>
              <a:rPr lang="de-DE" sz="2400" dirty="0"/>
              <a:t>auf einem Baum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51B01A6-87C3-0FA1-5F7E-0DA309A272DE}"/>
              </a:ext>
            </a:extLst>
          </p:cNvPr>
          <p:cNvSpPr txBox="1"/>
          <p:nvPr/>
        </p:nvSpPr>
        <p:spPr>
          <a:xfrm>
            <a:off x="868220" y="2032000"/>
            <a:ext cx="10289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</a:rPr>
              <a:t>Identische Eigenschaften </a:t>
            </a:r>
            <a:r>
              <a:rPr lang="de-DE" sz="2400" dirty="0"/>
              <a:t>der Edelsorte (aus Samen gezogen nicht identisch)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F36962-2754-FC4C-A46D-231EB4CFF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074" y="2749463"/>
            <a:ext cx="2517866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36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609F8-5B5A-CFA6-2F75-2C8EB59B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Auf‘s Kambium kommt‘s an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C761601-15DE-8330-F5A7-01B951463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9854" y="905846"/>
            <a:ext cx="4549257" cy="409581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242A4B-EE0B-AAC8-E8C1-56251182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97F3E7-2895-5506-CEB1-6BD4233F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Roland Loch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A99F08-5F8B-725D-5A4B-9716B9056808}"/>
              </a:ext>
            </a:extLst>
          </p:cNvPr>
          <p:cNvSpPr txBox="1"/>
          <p:nvPr/>
        </p:nvSpPr>
        <p:spPr>
          <a:xfrm>
            <a:off x="262889" y="1434402"/>
            <a:ext cx="76181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de-DE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inzige Schicht, in der neues Gewebe gebildet wird</a:t>
            </a:r>
          </a:p>
          <a:p>
            <a:endParaRPr lang="de-DE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Splintholz nach innen und Borke nach außen</a:t>
            </a:r>
          </a:p>
          <a:p>
            <a:endParaRPr lang="de-DE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Die </a:t>
            </a:r>
            <a:r>
              <a:rPr lang="de-DE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entscheidende Schicht beim Veredeln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5007A8B-93A6-21C7-8C03-FF939BAA377E}"/>
              </a:ext>
            </a:extLst>
          </p:cNvPr>
          <p:cNvSpPr txBox="1"/>
          <p:nvPr/>
        </p:nvSpPr>
        <p:spPr>
          <a:xfrm>
            <a:off x="360323" y="4856206"/>
            <a:ext cx="10446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 dirty="0"/>
              <a:t>Bei allen Veredelungsverfahren geht es darum,</a:t>
            </a:r>
          </a:p>
          <a:p>
            <a:pPr algn="just"/>
            <a:r>
              <a:rPr lang="de-DE" sz="2800" b="1" dirty="0">
                <a:solidFill>
                  <a:srgbClr val="00B050"/>
                </a:solidFill>
              </a:rPr>
              <a:t>möglichst viel Kambium von Edelsorte und Unterlage zusammen zu bekommen.</a:t>
            </a:r>
          </a:p>
        </p:txBody>
      </p:sp>
    </p:spTree>
    <p:extLst>
      <p:ext uri="{BB962C8B-B14F-4D97-AF65-F5344CB8AC3E}">
        <p14:creationId xmlns:p14="http://schemas.microsoft.com/office/powerpoint/2010/main" val="171646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3C5FE9-C62D-CA41-1A2C-0DC3E9B0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Edelreis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EF6512-BA44-C3CF-256B-0BBE6A8B1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19" y="5133156"/>
            <a:ext cx="6634018" cy="1050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u="sng" dirty="0"/>
              <a:t>Kaufen oder tauschen</a:t>
            </a:r>
          </a:p>
          <a:p>
            <a:pPr marL="0" indent="0">
              <a:buNone/>
            </a:pPr>
            <a:r>
              <a:rPr lang="de-DE" sz="2400" dirty="0"/>
              <a:t>Baumschulen (z.B. Ritthaler)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B07255-A4D3-BF9F-B54C-644DFFFC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EA8266-0AB3-98F4-BEEA-202BD470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Roland Loch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B94D4D-75AC-96D2-B21B-68EAFC5BA5AE}"/>
              </a:ext>
            </a:extLst>
          </p:cNvPr>
          <p:cNvSpPr txBox="1"/>
          <p:nvPr/>
        </p:nvSpPr>
        <p:spPr>
          <a:xfrm>
            <a:off x="868219" y="980187"/>
            <a:ext cx="76800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400" u="sng" dirty="0"/>
              <a:t>Auswählen und schneiden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B050"/>
                </a:solidFill>
              </a:rPr>
              <a:t>In Winterruhe </a:t>
            </a:r>
            <a:r>
              <a:rPr lang="de-DE" sz="2400" dirty="0"/>
              <a:t>schneiden (Dez. – Jan.)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B050"/>
                </a:solidFill>
              </a:rPr>
              <a:t>Einjähriger Trieb</a:t>
            </a:r>
            <a:r>
              <a:rPr lang="de-DE" sz="2400" dirty="0"/>
              <a:t>, bleistiftstark, 30 – 40 cm lang</a:t>
            </a:r>
          </a:p>
          <a:p>
            <a:pPr marL="0" indent="0">
              <a:buNone/>
            </a:pPr>
            <a:r>
              <a:rPr lang="de-DE" sz="2400" dirty="0"/>
              <a:t>	Beschriften nicht vergessen!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D9E1B8A-5066-A477-CA4C-AB3A1AF10A47}"/>
              </a:ext>
            </a:extLst>
          </p:cNvPr>
          <p:cNvSpPr txBox="1"/>
          <p:nvPr/>
        </p:nvSpPr>
        <p:spPr>
          <a:xfrm>
            <a:off x="854364" y="2208063"/>
            <a:ext cx="768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755AC79-92E8-916A-9A69-71222DECA3DC}"/>
              </a:ext>
            </a:extLst>
          </p:cNvPr>
          <p:cNvSpPr txBox="1"/>
          <p:nvPr/>
        </p:nvSpPr>
        <p:spPr>
          <a:xfrm>
            <a:off x="868219" y="2805441"/>
            <a:ext cx="983210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400" u="sng" dirty="0"/>
              <a:t>Einlagern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B050"/>
                </a:solidFill>
              </a:rPr>
              <a:t>Kühl &amp; dunkel </a:t>
            </a:r>
            <a:r>
              <a:rPr lang="de-DE" sz="2400" dirty="0"/>
              <a:t>– nicht austrocknen und nicht austreiben!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Einschlagen: Sand, Erde, Moos, Schnee, Sägespäne, Plastiktüte…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Aufbewahren: Nordseite Haus, Keller, Garage, Kühlschrank,…</a:t>
            </a:r>
          </a:p>
          <a:p>
            <a:pPr marL="0" indent="0">
              <a:buNone/>
            </a:pPr>
            <a:r>
              <a:rPr lang="de-DE" sz="2000" dirty="0"/>
              <a:t>	(ggf. mit Hasendraht vor Mäusen schützen!)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13768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0457A-A40A-E43C-36AD-B087B565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Unterlage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AAF3BD-DDA1-FF98-83FE-285A5BC0C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015"/>
            <a:ext cx="10515600" cy="47357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Sämling, </a:t>
            </a:r>
            <a:r>
              <a:rPr lang="de-DE" dirty="0">
                <a:solidFill>
                  <a:srgbClr val="00B050"/>
                </a:solidFill>
              </a:rPr>
              <a:t>selbst gezogen</a:t>
            </a:r>
          </a:p>
          <a:p>
            <a:pPr marL="0" indent="0">
              <a:buNone/>
            </a:pPr>
            <a:r>
              <a:rPr lang="de-DE" sz="2000" dirty="0"/>
              <a:t>Sämlingsunterlage ideal für Streuobstwiese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Suchen und finden</a:t>
            </a:r>
          </a:p>
          <a:p>
            <a:pPr marL="0" indent="0">
              <a:buNone/>
            </a:pPr>
            <a:r>
              <a:rPr lang="de-DE" dirty="0"/>
              <a:t>z.B. wilde Kirsche, Schlehe, Sämlinge Kuhweide (Mölschbach),…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Vorhandener Baum, </a:t>
            </a:r>
            <a:r>
              <a:rPr lang="de-DE" dirty="0">
                <a:solidFill>
                  <a:srgbClr val="00B050"/>
                </a:solidFill>
              </a:rPr>
              <a:t>Krone abwerfen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Kaufen</a:t>
            </a:r>
          </a:p>
          <a:p>
            <a:pPr marL="0" indent="0">
              <a:buNone/>
            </a:pPr>
            <a:r>
              <a:rPr lang="de-DE" dirty="0"/>
              <a:t>Baumschulen (z.B. Ritthaler)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42A633-CFBC-928E-A394-31F0CFFB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6F4468-03BD-AEAB-F36E-DADA3350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Roland Loch</a:t>
            </a:r>
          </a:p>
        </p:txBody>
      </p:sp>
    </p:spTree>
    <p:extLst>
      <p:ext uri="{BB962C8B-B14F-4D97-AF65-F5344CB8AC3E}">
        <p14:creationId xmlns:p14="http://schemas.microsoft.com/office/powerpoint/2010/main" val="253101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C2A55-ACF1-AD18-35DF-EE4FE3907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Werkzeuge &amp; Hilfsmittel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4F0B7-E6A3-6868-8AE1-E2EC035AC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36" y="4788074"/>
            <a:ext cx="10515600" cy="1325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u="sng" dirty="0"/>
              <a:t>Für Profis und Massenproduktion</a:t>
            </a:r>
            <a:r>
              <a:rPr lang="de-DE" sz="2400" dirty="0"/>
              <a:t>:</a:t>
            </a:r>
          </a:p>
          <a:p>
            <a:pPr marL="0" indent="0">
              <a:buNone/>
            </a:pPr>
            <a:r>
              <a:rPr lang="de-DE" sz="2400" dirty="0"/>
              <a:t>Veredelungszangen, Okulationsschnellverschlüsse,…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E968F6-5451-8497-8B75-0901C88E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Obstbauverein 1910 Wattweiler e.V.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4AC790-D34B-D3DE-23A3-EDA65810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Roland Loch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ED17C23-473C-3A2A-58FE-4F12CF5D0825}"/>
              </a:ext>
            </a:extLst>
          </p:cNvPr>
          <p:cNvSpPr txBox="1"/>
          <p:nvPr/>
        </p:nvSpPr>
        <p:spPr>
          <a:xfrm>
            <a:off x="745836" y="1672649"/>
            <a:ext cx="7056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400" u="sng" dirty="0"/>
              <a:t>Minimalausrüstung</a:t>
            </a:r>
            <a:r>
              <a:rPr lang="de-DE" sz="2400" dirty="0"/>
              <a:t>:</a:t>
            </a:r>
          </a:p>
          <a:p>
            <a:pPr marL="0" indent="0">
              <a:buNone/>
            </a:pPr>
            <a:r>
              <a:rPr lang="de-DE" sz="2400" dirty="0"/>
              <a:t>Taschenmesser, Kreppband, Baumwachs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E7D0E7-BCF9-8A6B-1B74-F42C5A798630}"/>
              </a:ext>
            </a:extLst>
          </p:cNvPr>
          <p:cNvSpPr txBox="1"/>
          <p:nvPr/>
        </p:nvSpPr>
        <p:spPr>
          <a:xfrm>
            <a:off x="745836" y="2838010"/>
            <a:ext cx="9725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400" b="1" u="sng" dirty="0">
                <a:solidFill>
                  <a:srgbClr val="00B050"/>
                </a:solidFill>
              </a:rPr>
              <a:t>Besser</a:t>
            </a:r>
            <a:r>
              <a:rPr lang="de-DE" sz="2400" dirty="0"/>
              <a:t>:</a:t>
            </a:r>
          </a:p>
          <a:p>
            <a:pPr marL="0" indent="0">
              <a:buNone/>
            </a:pPr>
            <a:r>
              <a:rPr lang="de-DE" sz="2400" dirty="0"/>
              <a:t>Baumschere, Hippe, Kopuliermesser, Okuliermesser, Schleifstein, Lederriemen, Baumwachs, Lappen &amp; Alkohol (Isopropanol 70% </a:t>
            </a:r>
            <a:r>
              <a:rPr lang="de-DE" dirty="0"/>
              <a:t>und ein Bier</a:t>
            </a:r>
            <a:r>
              <a:rPr lang="de-DE" sz="2400" dirty="0"/>
              <a:t>), Etiketten, Bast, Gummibänder, Veredelungsband</a:t>
            </a:r>
          </a:p>
        </p:txBody>
      </p:sp>
    </p:spTree>
    <p:extLst>
      <p:ext uri="{BB962C8B-B14F-4D97-AF65-F5344CB8AC3E}">
        <p14:creationId xmlns:p14="http://schemas.microsoft.com/office/powerpoint/2010/main" val="43697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</Words>
  <Application>Microsoft Office PowerPoint</Application>
  <PresentationFormat>Breitbild</PresentationFormat>
  <Paragraphs>205</Paragraphs>
  <Slides>21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</vt:lpstr>
      <vt:lpstr>Herzlich willkommen zum 3. Veredelungskurskurs der IG Streuobst 21.April 2024</vt:lpstr>
      <vt:lpstr>Agenda</vt:lpstr>
      <vt:lpstr>Einleitung</vt:lpstr>
      <vt:lpstr>Was ist Veredeln?</vt:lpstr>
      <vt:lpstr>Warum veredeln?</vt:lpstr>
      <vt:lpstr>Auf‘s Kambium kommt‘s an</vt:lpstr>
      <vt:lpstr>Das Edelreis</vt:lpstr>
      <vt:lpstr>Die Unterlage</vt:lpstr>
      <vt:lpstr>Werkzeuge &amp; Hilfsmittel</vt:lpstr>
      <vt:lpstr>Veredelungsverfahren</vt:lpstr>
      <vt:lpstr>Reiserveredelung</vt:lpstr>
      <vt:lpstr>Reiserveredelung</vt:lpstr>
      <vt:lpstr>Reiserveredelung</vt:lpstr>
      <vt:lpstr>Reiserveredelung</vt:lpstr>
      <vt:lpstr>Reiserveredelung</vt:lpstr>
      <vt:lpstr>Reiserveredelung</vt:lpstr>
      <vt:lpstr>Augenveredelung</vt:lpstr>
      <vt:lpstr>Augenveredelung</vt:lpstr>
      <vt:lpstr>Nachbehandlung</vt:lpstr>
      <vt:lpstr>In eigener Sache</vt:lpstr>
      <vt:lpstr>Fragen, Anmerkungen, Diskussion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Jahreshauptversammlung Februar 2022</dc:title>
  <dc:creator>loch_roland@web.de</dc:creator>
  <cp:lastModifiedBy>loch_roland@web.de</cp:lastModifiedBy>
  <cp:revision>80</cp:revision>
  <dcterms:created xsi:type="dcterms:W3CDTF">2021-08-02T09:38:04Z</dcterms:created>
  <dcterms:modified xsi:type="dcterms:W3CDTF">2024-04-21T11:05:25Z</dcterms:modified>
</cp:coreProperties>
</file>