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4"/>
  </p:notesMasterIdLst>
  <p:handoutMasterIdLst>
    <p:handoutMasterId r:id="rId15"/>
  </p:handoutMasterIdLst>
  <p:sldIdLst>
    <p:sldId id="268" r:id="rId3"/>
    <p:sldId id="258" r:id="rId4"/>
    <p:sldId id="267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E88BF2-0241-4FC2-8C6F-33D22F5D1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7A2B24-C400-438D-B4F0-88FE4DA8A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12.03.2022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CAC561-414A-4FE2-BEBE-5AFE0D6D1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4D0CF0-8115-4C29-98EF-C7DF2E3189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7FFF1-5DEF-4E43-8A43-5CC517D97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98500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12.03.2022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9E0B-3005-44B6-9D03-54C975019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957390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643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80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53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Seite 12 aufschlagen</a:t>
            </a:r>
          </a:p>
          <a:p>
            <a:endParaRPr lang="de-DE" dirty="0"/>
          </a:p>
          <a:p>
            <a:r>
              <a:rPr lang="de-DE" dirty="0"/>
              <a:t>Die Komponenten</a:t>
            </a:r>
          </a:p>
          <a:p>
            <a:r>
              <a:rPr lang="de-DE" dirty="0"/>
              <a:t>Mitte und Leitäste gleichberechtigt (Mitte überragt nur ein wenig)</a:t>
            </a:r>
          </a:p>
          <a:p>
            <a:r>
              <a:rPr lang="de-DE" dirty="0"/>
              <a:t>Keine weiteren Leitastebenen (wie </a:t>
            </a:r>
            <a:r>
              <a:rPr lang="de-DE" dirty="0" err="1"/>
              <a:t>z.B.bei</a:t>
            </a:r>
            <a:r>
              <a:rPr lang="de-DE" dirty="0"/>
              <a:t> Pyramidenkronen)</a:t>
            </a:r>
          </a:p>
          <a:p>
            <a:endParaRPr lang="de-DE" dirty="0"/>
          </a:p>
          <a:p>
            <a:r>
              <a:rPr lang="de-DE" dirty="0"/>
              <a:t>Kurzer Überblick über die </a:t>
            </a:r>
            <a:r>
              <a:rPr lang="de-DE" dirty="0" err="1"/>
              <a:t>Waachstumsregeln</a:t>
            </a:r>
            <a:r>
              <a:rPr lang="de-DE" dirty="0"/>
              <a:t> (S. 16)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31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78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55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13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73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76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53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alphaModFix amt="3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62901-EE41-4D4A-8469-F84666175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322263"/>
            <a:ext cx="11515725" cy="91598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extrusionH="57150">
              <a:bevelT w="38100" h="38100"/>
              <a:bevelB w="38100" h="38100"/>
            </a:sp3d>
          </a:bodyPr>
          <a:lstStyle>
            <a:lvl1pPr algn="ctr">
              <a:defRPr sz="600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19000"/>
                    </a:schemeClr>
                  </a:glow>
                </a:effectLst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F77691-AE5C-4BF6-9602-1338A29C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492874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e.V.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DE366B-9ED1-4597-BF14-7FA19E2C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Roland Loch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1532AC7-9278-4A6C-BE91-C27CEC85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 dirty="0"/>
              <a:t>12.3.2022</a:t>
            </a:r>
          </a:p>
        </p:txBody>
      </p:sp>
    </p:spTree>
    <p:extLst>
      <p:ext uri="{BB962C8B-B14F-4D97-AF65-F5344CB8AC3E}">
        <p14:creationId xmlns:p14="http://schemas.microsoft.com/office/powerpoint/2010/main" val="88278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alphaModFix amt="3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02084-B943-4E68-B2FA-D9B279C9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ED595-A275-4783-AC49-B499060D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2E1F3-59A9-43BA-9950-6A3A927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 dirty="0"/>
              <a:t>12.3.2022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0DB029-BAFF-4E43-A571-02F07E2C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538912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E64F59-DA62-499C-9738-35E6CFEC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r>
              <a:rPr lang="de-DE" dirty="0"/>
              <a:t>Roland Loch</a:t>
            </a:r>
          </a:p>
        </p:txBody>
      </p:sp>
    </p:spTree>
    <p:extLst>
      <p:ext uri="{BB962C8B-B14F-4D97-AF65-F5344CB8AC3E}">
        <p14:creationId xmlns:p14="http://schemas.microsoft.com/office/powerpoint/2010/main" val="99821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23E99-BEA1-4245-A176-438D8955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74CC04-DCBE-4DA7-A791-08E1083C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E1B11A-14C1-487B-B6BF-E9A7BBDC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Obstbauverein 1910 Wattweiler  Schnittkurs März 2022  (Roland Loch)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5D3A4B-025E-4E3C-8E94-E51CEB15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40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alphaModFix amt="3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02084-B943-4E68-B2FA-D9B279C9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ED595-A275-4783-AC49-B499060D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0DB029-BAFF-4E43-A571-02F07E2C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9223"/>
            <a:ext cx="2924175" cy="365125"/>
          </a:xfrm>
        </p:spPr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E64F59-DA62-499C-9738-35E6CFEC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8962" y="6492872"/>
            <a:ext cx="1209675" cy="365125"/>
          </a:xfrm>
        </p:spPr>
        <p:txBody>
          <a:bodyPr/>
          <a:lstStyle/>
          <a:p>
            <a:r>
              <a:rPr lang="de-DE" dirty="0"/>
              <a:t>Roland Loch</a:t>
            </a:r>
          </a:p>
        </p:txBody>
      </p:sp>
    </p:spTree>
    <p:extLst>
      <p:ext uri="{BB962C8B-B14F-4D97-AF65-F5344CB8AC3E}">
        <p14:creationId xmlns:p14="http://schemas.microsoft.com/office/powerpoint/2010/main" val="43091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alphaModFix amt="3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62901-EE41-4D4A-8469-F84666175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322263"/>
            <a:ext cx="11515725" cy="91598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extrusionH="57150">
              <a:bevelT w="38100" h="38100"/>
              <a:bevelB w="38100" h="38100"/>
            </a:sp3d>
          </a:bodyPr>
          <a:lstStyle>
            <a:lvl1pPr algn="ctr">
              <a:defRPr sz="600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19000"/>
                    </a:schemeClr>
                  </a:glow>
                </a:effectLst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F77691-AE5C-4BF6-9602-1338A29C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492874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e.V.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DE366B-9ED1-4597-BF14-7FA19E2C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Roland Loch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1532AC7-9278-4A6C-BE91-C27CEC85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 dirty="0"/>
              <a:t>12.3.2022</a:t>
            </a:r>
          </a:p>
        </p:txBody>
      </p:sp>
    </p:spTree>
    <p:extLst>
      <p:ext uri="{BB962C8B-B14F-4D97-AF65-F5344CB8AC3E}">
        <p14:creationId xmlns:p14="http://schemas.microsoft.com/office/powerpoint/2010/main" val="2891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29AE31-5539-4FBE-987B-EEAE3BB1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FDD4F-7E5E-4C4A-8AE9-22C711F94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992B0D-0446-4D21-8443-3595CD2A8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Obstbauverein 1910 Wattweiler  Schnittkurs März 2022  (Roland Loch)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7F0220-83F9-42AF-863C-EAA0E7FD6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B3F3-F5A3-4548-A4F4-C29ACA5502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21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29AE31-5539-4FBE-987B-EEAE3BB1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FDD4F-7E5E-4C4A-8AE9-22C711F94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992B0D-0446-4D21-8443-3595CD2A8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Obstbauverein 1910 Wattweiler  Schnittkurs März 2022  (Roland Loch)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7F0220-83F9-42AF-863C-EAA0E7FD6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B3F3-F5A3-4548-A4F4-C29ACA5502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B8A8F-E07E-4227-A59E-715F2A2A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9275" y="452284"/>
            <a:ext cx="9144000" cy="2387600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Herzlich willkommen</a:t>
            </a:r>
            <a:br>
              <a:rPr lang="de-DE" b="1" dirty="0">
                <a:solidFill>
                  <a:srgbClr val="002060"/>
                </a:solidFill>
              </a:rPr>
            </a:br>
            <a:r>
              <a:rPr lang="de-DE" b="1" dirty="0">
                <a:solidFill>
                  <a:srgbClr val="002060"/>
                </a:solidFill>
              </a:rPr>
              <a:t>zum Schnittkurs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4FE0878-1219-4950-A51E-0412524D1B8D}"/>
              </a:ext>
            </a:extLst>
          </p:cNvPr>
          <p:cNvSpPr txBox="1">
            <a:spLocks/>
          </p:cNvSpPr>
          <p:nvPr/>
        </p:nvSpPr>
        <p:spPr>
          <a:xfrm>
            <a:off x="894734" y="3627756"/>
            <a:ext cx="10429047" cy="238760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extrusionH="57150">
              <a:bevelT w="38100" h="38100"/>
              <a:bevelB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19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>
                <a:solidFill>
                  <a:srgbClr val="00B050"/>
                </a:solidFill>
                <a:effectLst>
                  <a:glow rad="101600">
                    <a:srgbClr val="4472C4">
                      <a:satMod val="175000"/>
                      <a:alpha val="19000"/>
                    </a:srgbClr>
                  </a:glow>
                </a:effectLst>
                <a:latin typeface="Calibri Light" panose="020F0302020204030204"/>
              </a:rPr>
              <a:t>A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rgbClr val="4472C4">
                      <a:satMod val="175000"/>
                      <a:alpha val="19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m Samstag, 15.3.2025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01600">
                  <a:srgbClr val="4472C4">
                    <a:satMod val="175000"/>
                    <a:alpha val="19000"/>
                  </a:srgbClr>
                </a:glo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rgbClr val="4472C4">
                      <a:satMod val="175000"/>
                      <a:alpha val="19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Schwerpunkt: 	Die Öschbergkrone: </a:t>
            </a:r>
            <a:r>
              <a:rPr lang="de-DE" sz="3200" b="1" dirty="0">
                <a:solidFill>
                  <a:srgbClr val="00B050"/>
                </a:solidFill>
                <a:effectLst>
                  <a:glow rad="101600">
                    <a:srgbClr val="4472C4">
                      <a:satMod val="175000"/>
                      <a:alpha val="19000"/>
                    </a:srgbClr>
                  </a:glow>
                </a:effectLst>
                <a:latin typeface="Calibri Light" panose="020F0302020204030204"/>
              </a:rPr>
              <a:t>Vorteile &amp; Erziehung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rgbClr val="4472C4">
                      <a:satMod val="175000"/>
                      <a:alpha val="19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		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54A40F-DE83-4B79-9808-D5467B6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1125" y="6573192"/>
            <a:ext cx="4673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Obstbauverein 1910 Wattweiler  Schnittkurs März 2025  (Roland Loch)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DFF31C-4E4A-4C97-9508-1EBE38E7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B3F3-F5A3-4548-A4F4-C29ACA55029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8A99DC-A1BC-4EEE-F4A7-A85608A5B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4" y="688258"/>
            <a:ext cx="3604033" cy="36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B0AB1-9B94-41B9-B573-45154EBE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wird geschnitten</a:t>
            </a:r>
            <a:br>
              <a:rPr lang="de-DE" dirty="0"/>
            </a:br>
            <a:r>
              <a:rPr lang="de-DE" sz="2400" dirty="0"/>
              <a:t>(Broschüre Seite 19)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5DB9B1-0CD9-472B-8138-5DB115616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511939" cy="13961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176D80-E562-4634-8C02-7720AD06D39C}"/>
              </a:ext>
            </a:extLst>
          </p:cNvPr>
          <p:cNvSpPr txBox="1"/>
          <p:nvPr/>
        </p:nvSpPr>
        <p:spPr>
          <a:xfrm>
            <a:off x="4541520" y="1704976"/>
            <a:ext cx="632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Wegschneiden</a:t>
            </a:r>
            <a:r>
              <a:rPr lang="de-DE" dirty="0"/>
              <a:t>:</a:t>
            </a:r>
          </a:p>
          <a:p>
            <a:r>
              <a:rPr lang="de-DE" dirty="0"/>
              <a:t>Ast oder Zweig komplett entfernen</a:t>
            </a:r>
          </a:p>
          <a:p>
            <a:r>
              <a:rPr lang="de-DE" dirty="0"/>
              <a:t>Auf </a:t>
            </a:r>
            <a:r>
              <a:rPr lang="de-DE" dirty="0" err="1"/>
              <a:t>Astring</a:t>
            </a:r>
            <a:r>
              <a:rPr lang="de-DE" dirty="0"/>
              <a:t> abschneiden</a:t>
            </a:r>
          </a:p>
          <a:p>
            <a:r>
              <a:rPr lang="de-DE" dirty="0"/>
              <a:t>Zum Auslichten der Krone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E6381D-CD59-487B-8D8D-08430C061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78" y="3173257"/>
            <a:ext cx="1298561" cy="16643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EFDEEBA-171C-4454-8338-34FC1DB9438A}"/>
              </a:ext>
            </a:extLst>
          </p:cNvPr>
          <p:cNvSpPr txBox="1"/>
          <p:nvPr/>
        </p:nvSpPr>
        <p:spPr>
          <a:xfrm>
            <a:off x="4541520" y="3151090"/>
            <a:ext cx="748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Anschneiden</a:t>
            </a:r>
            <a:r>
              <a:rPr lang="de-DE" dirty="0"/>
              <a:t>:</a:t>
            </a:r>
          </a:p>
          <a:p>
            <a:r>
              <a:rPr lang="de-DE" dirty="0"/>
              <a:t>Zurückschneiden einjähriger Triebe</a:t>
            </a:r>
          </a:p>
          <a:p>
            <a:r>
              <a:rPr lang="de-DE" dirty="0"/>
              <a:t>Üblich nur bei Pflanz- und Erziehungsschnitt</a:t>
            </a:r>
          </a:p>
          <a:p>
            <a:r>
              <a:rPr lang="de-DE" dirty="0"/>
              <a:t>Nach dem Anschneiden, Augen auf Oberseite und seitlich ausblenden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75C0CA-2794-47F1-91A4-AE8C0880F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12" y="5167312"/>
            <a:ext cx="1304657" cy="11766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5ABD73-CDC6-4925-90AD-EFDCAB45B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858" y="5197096"/>
            <a:ext cx="1510640" cy="117663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F9674D-79A2-45F0-A0EB-63DDA7455486}"/>
              </a:ext>
            </a:extLst>
          </p:cNvPr>
          <p:cNvSpPr txBox="1"/>
          <p:nvPr/>
        </p:nvSpPr>
        <p:spPr>
          <a:xfrm>
            <a:off x="4541520" y="4896398"/>
            <a:ext cx="7487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Ableiten</a:t>
            </a:r>
            <a:r>
              <a:rPr lang="de-DE" dirty="0"/>
              <a:t>:</a:t>
            </a:r>
          </a:p>
          <a:p>
            <a:r>
              <a:rPr lang="de-DE" dirty="0"/>
              <a:t>Auf einen geeigneteren Ast zurückschneiden (umleiten)</a:t>
            </a:r>
          </a:p>
          <a:p>
            <a:r>
              <a:rPr lang="de-DE" dirty="0"/>
              <a:t>Auf steilen Ast = wuchsfördernd</a:t>
            </a:r>
          </a:p>
          <a:p>
            <a:r>
              <a:rPr lang="de-DE" dirty="0"/>
              <a:t>Auf flachen Ast = wuchshemmend</a:t>
            </a:r>
          </a:p>
          <a:p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08A3B00-497F-4610-B445-6B995E31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05163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 Schnittkurs März 2025  (Roland Loch)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F9DBE68-981D-4028-94BD-1C0C5919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9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148A5-6BBB-4102-9817-EE402C5E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84175"/>
            <a:ext cx="10515600" cy="1325563"/>
          </a:xfrm>
        </p:spPr>
        <p:txBody>
          <a:bodyPr/>
          <a:lstStyle/>
          <a:p>
            <a:r>
              <a:rPr lang="de-DE" dirty="0"/>
              <a:t>Fragen &amp; Anmerkungen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3585D7-A30F-46FF-9617-60DDE770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Obstbauverein 1910 Wattweiler e.V.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DF89A3-E261-46C4-ADA4-24F6F3E2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Roland Loch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F662C5F-706A-4CB3-BAD2-1D4C8CDE5B48}"/>
              </a:ext>
            </a:extLst>
          </p:cNvPr>
          <p:cNvSpPr/>
          <p:nvPr/>
        </p:nvSpPr>
        <p:spPr>
          <a:xfrm rot="20748069">
            <a:off x="2346423" y="1848930"/>
            <a:ext cx="10191502" cy="25910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5571"/>
              </a:avLst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Welche 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???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habt ihr?</a:t>
            </a:r>
          </a:p>
        </p:txBody>
      </p:sp>
    </p:spTree>
    <p:extLst>
      <p:ext uri="{BB962C8B-B14F-4D97-AF65-F5344CB8AC3E}">
        <p14:creationId xmlns:p14="http://schemas.microsoft.com/office/powerpoint/2010/main" val="37549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81481E-6 L 3.333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98814-9181-4A70-BFB9-9B0D066C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823EB3-8C2A-481F-B13F-F527652E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76"/>
            <a:ext cx="10988040" cy="5556884"/>
          </a:xfrm>
        </p:spPr>
        <p:txBody>
          <a:bodyPr>
            <a:normAutofit fontScale="77500" lnSpcReduction="20000"/>
          </a:bodyPr>
          <a:lstStyle/>
          <a:p>
            <a:r>
              <a:rPr lang="de-DE" b="1" u="sng" dirty="0">
                <a:solidFill>
                  <a:srgbClr val="0070C0"/>
                </a:solidFill>
              </a:rPr>
              <a:t>Begrüßung</a:t>
            </a:r>
            <a:r>
              <a:rPr lang="de-DE" dirty="0"/>
              <a:t>								14:00 – 14:05</a:t>
            </a:r>
          </a:p>
          <a:p>
            <a:r>
              <a:rPr lang="de-DE" b="1" u="sng" dirty="0">
                <a:solidFill>
                  <a:srgbClr val="0070C0"/>
                </a:solidFill>
              </a:rPr>
              <a:t>Theorie</a:t>
            </a:r>
            <a:r>
              <a:rPr lang="de-DE" b="1" dirty="0">
                <a:solidFill>
                  <a:srgbClr val="0070C0"/>
                </a:solidFill>
              </a:rPr>
              <a:t> zum Thema</a:t>
            </a:r>
            <a:r>
              <a:rPr lang="de-DE" dirty="0"/>
              <a:t>							14:05 – 14:20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500" dirty="0"/>
              <a:t>Wachstumsregeln</a:t>
            </a:r>
          </a:p>
          <a:p>
            <a:pPr marL="0" indent="0">
              <a:buNone/>
            </a:pPr>
            <a:r>
              <a:rPr lang="de-DE" sz="2400" dirty="0"/>
              <a:t>	Die Öschbergkrone (Öschberg-Palmer Schnitt)</a:t>
            </a:r>
          </a:p>
          <a:p>
            <a:pPr marL="0" indent="0">
              <a:buNone/>
            </a:pPr>
            <a:r>
              <a:rPr lang="de-DE" sz="2400" dirty="0"/>
              <a:t>		Aufbau</a:t>
            </a:r>
          </a:p>
          <a:p>
            <a:pPr marL="0" indent="0">
              <a:buNone/>
            </a:pPr>
            <a:r>
              <a:rPr lang="de-DE" sz="2400" dirty="0"/>
              <a:t>		Vorteile</a:t>
            </a:r>
          </a:p>
          <a:p>
            <a:pPr marL="0" indent="0">
              <a:buNone/>
            </a:pPr>
            <a:r>
              <a:rPr lang="de-DE" sz="2400" dirty="0"/>
              <a:t>	Der Pflanzschnitt</a:t>
            </a:r>
          </a:p>
          <a:p>
            <a:pPr marL="0" indent="0">
              <a:buNone/>
            </a:pPr>
            <a:r>
              <a:rPr lang="de-DE" sz="2400" dirty="0"/>
              <a:t>	Der Erziehungsschnitt</a:t>
            </a:r>
          </a:p>
          <a:p>
            <a:pPr marL="0" indent="0">
              <a:buNone/>
            </a:pPr>
            <a:r>
              <a:rPr lang="de-DE" sz="2400" dirty="0"/>
              <a:t>	Wann wird geschnitten – Der Winterschnitt</a:t>
            </a:r>
          </a:p>
          <a:p>
            <a:pPr marL="0" indent="0">
              <a:buNone/>
            </a:pPr>
            <a:r>
              <a:rPr lang="de-DE" sz="2400" dirty="0"/>
              <a:t>	Wie wird geschnitten</a:t>
            </a:r>
          </a:p>
          <a:p>
            <a:pPr marL="0" indent="0">
              <a:buNone/>
            </a:pPr>
            <a:r>
              <a:rPr lang="de-DE" sz="2400" dirty="0"/>
              <a:t>		Wegschneiden</a:t>
            </a:r>
          </a:p>
          <a:p>
            <a:pPr marL="0" indent="0">
              <a:buNone/>
            </a:pPr>
            <a:r>
              <a:rPr lang="de-DE" sz="2400" dirty="0"/>
              <a:t>		Anschneiden</a:t>
            </a:r>
          </a:p>
          <a:p>
            <a:pPr marL="0" indent="0">
              <a:buNone/>
            </a:pPr>
            <a:r>
              <a:rPr lang="de-DE" sz="2400" dirty="0"/>
              <a:t>		Ableiten</a:t>
            </a:r>
            <a:endParaRPr lang="de-DE" sz="3300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500" dirty="0"/>
              <a:t>Das </a:t>
            </a:r>
            <a:r>
              <a:rPr lang="de-DE" sz="2500" dirty="0" err="1"/>
              <a:t>Umkehraugverfahren</a:t>
            </a:r>
            <a:endParaRPr lang="de-DE" sz="2500" dirty="0"/>
          </a:p>
          <a:p>
            <a:r>
              <a:rPr lang="de-DE" b="1" u="sng" dirty="0">
                <a:solidFill>
                  <a:srgbClr val="0070C0"/>
                </a:solidFill>
              </a:rPr>
              <a:t>Praxis</a:t>
            </a:r>
            <a:r>
              <a:rPr lang="de-DE" b="1" dirty="0">
                <a:solidFill>
                  <a:srgbClr val="0070C0"/>
                </a:solidFill>
              </a:rPr>
              <a:t>	</a:t>
            </a:r>
            <a:r>
              <a:rPr lang="de-DE" dirty="0"/>
              <a:t>							14:20 – 15:30</a:t>
            </a:r>
          </a:p>
          <a:p>
            <a:r>
              <a:rPr lang="de-DE" b="1" u="sng" dirty="0">
                <a:solidFill>
                  <a:srgbClr val="0070C0"/>
                </a:solidFill>
              </a:rPr>
              <a:t>Gemütlicher Teil</a:t>
            </a:r>
            <a:r>
              <a:rPr lang="de-DE" dirty="0"/>
              <a:t>							15:30 – 17:00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1A038E-7CC9-412F-AFF8-C8F9F560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675" y="6513927"/>
            <a:ext cx="5015089" cy="365125"/>
          </a:xfrm>
        </p:spPr>
        <p:txBody>
          <a:bodyPr/>
          <a:lstStyle/>
          <a:p>
            <a:r>
              <a:rPr lang="de-DE" dirty="0"/>
              <a:t>Obstbauverein 1910 Wattweiler  Schnittkurs März 2025  (Roland Loch)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BEFC31-D615-46D0-B1C4-2B43256E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38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E53EA-CFF3-4686-5171-E3E09613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34"/>
            <a:ext cx="10515600" cy="1325563"/>
          </a:xfrm>
        </p:spPr>
        <p:txBody>
          <a:bodyPr/>
          <a:lstStyle/>
          <a:p>
            <a:r>
              <a:rPr lang="de-DE" dirty="0" err="1"/>
              <a:t>Wachatumsregeln</a:t>
            </a:r>
            <a:br>
              <a:rPr lang="de-DE" dirty="0"/>
            </a:br>
            <a:r>
              <a:rPr lang="de-DE" sz="2400" dirty="0"/>
              <a:t>Schnitt mit der Natur, nicht dagegen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F2C792-9981-19D0-BD31-22F64B32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461" y="965780"/>
            <a:ext cx="5661892" cy="815975"/>
          </a:xfr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00B050"/>
                </a:solidFill>
              </a:rPr>
              <a:t>Wachstum strebt immer nach oben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200" dirty="0"/>
              <a:t>Spitzenförderung, Oberseitenförderung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A7AAB2-5CD9-05B1-B7E1-11A10414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Obstbauverein 1910 Wattweiler e.V.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50D604-9288-CF4B-CDF1-7FDE167E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Roland Loch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C07AB6B-C697-8456-A698-229C59B75513}"/>
              </a:ext>
            </a:extLst>
          </p:cNvPr>
          <p:cNvSpPr txBox="1">
            <a:spLocks/>
          </p:cNvSpPr>
          <p:nvPr/>
        </p:nvSpPr>
        <p:spPr>
          <a:xfrm>
            <a:off x="554180" y="1977241"/>
            <a:ext cx="8132616" cy="5172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Nach oben wächst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flach trägt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nach unten stirbt ab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76DB99A-B8A3-DE01-59F5-A5BD71B17E53}"/>
              </a:ext>
            </a:extLst>
          </p:cNvPr>
          <p:cNvSpPr txBox="1">
            <a:spLocks/>
          </p:cNvSpPr>
          <p:nvPr/>
        </p:nvSpPr>
        <p:spPr>
          <a:xfrm>
            <a:off x="542647" y="3837930"/>
            <a:ext cx="4544283" cy="815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Blattmassegesetz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Mehr Blätter, mehr Wachstum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DCBA164-9DC2-0CC1-9C58-F6CB4AE578A9}"/>
              </a:ext>
            </a:extLst>
          </p:cNvPr>
          <p:cNvSpPr txBox="1">
            <a:spLocks/>
          </p:cNvSpPr>
          <p:nvPr/>
        </p:nvSpPr>
        <p:spPr>
          <a:xfrm>
            <a:off x="554180" y="2835191"/>
            <a:ext cx="5758871" cy="815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Krone–Wurzel Gleichgewicht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Starker Rückschnitt, starker Neuaustrieb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17B91A5-22EA-9290-C52C-DAE9FFB56C78}"/>
              </a:ext>
            </a:extLst>
          </p:cNvPr>
          <p:cNvSpPr txBox="1">
            <a:spLocks/>
          </p:cNvSpPr>
          <p:nvPr/>
        </p:nvSpPr>
        <p:spPr>
          <a:xfrm>
            <a:off x="715831" y="4521628"/>
            <a:ext cx="11351491" cy="81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230CC76-C44F-DC13-2F7D-8CCD530DFE9D}"/>
              </a:ext>
            </a:extLst>
          </p:cNvPr>
          <p:cNvSpPr txBox="1">
            <a:spLocks/>
          </p:cNvSpPr>
          <p:nvPr/>
        </p:nvSpPr>
        <p:spPr>
          <a:xfrm>
            <a:off x="6901861" y="2810641"/>
            <a:ext cx="4747492" cy="13549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Saftwaage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Sinnvoll bei Jungbäumen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Unsinnig bei erwachsenen Bäumen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CB0091F-94D4-1E91-7FE1-633A6D841F4F}"/>
              </a:ext>
            </a:extLst>
          </p:cNvPr>
          <p:cNvSpPr txBox="1">
            <a:spLocks/>
          </p:cNvSpPr>
          <p:nvPr/>
        </p:nvSpPr>
        <p:spPr>
          <a:xfrm>
            <a:off x="13848" y="5524367"/>
            <a:ext cx="5426367" cy="815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Winterschnitt – wirkt fördernd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Sommerschnitt – wirkt beruhigend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EE06B59-134D-C4A3-646B-36AE1F6A3656}"/>
              </a:ext>
            </a:extLst>
          </p:cNvPr>
          <p:cNvSpPr txBox="1">
            <a:spLocks/>
          </p:cNvSpPr>
          <p:nvPr/>
        </p:nvSpPr>
        <p:spPr>
          <a:xfrm>
            <a:off x="5613399" y="4673387"/>
            <a:ext cx="6340642" cy="12949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Gleichgewicht:</a:t>
            </a:r>
            <a:r>
              <a:rPr kumimoji="0" lang="de-DE" sz="3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Wachstum</a:t>
            </a:r>
            <a: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de-DE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Fruchtbildung</a:t>
            </a:r>
            <a:endParaRPr kumimoji="0" lang="de-DE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Viel Frucht – wenig Holz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Wenig Frucht – viel Holz </a:t>
            </a:r>
          </a:p>
        </p:txBody>
      </p:sp>
    </p:spTree>
    <p:extLst>
      <p:ext uri="{BB962C8B-B14F-4D97-AF65-F5344CB8AC3E}">
        <p14:creationId xmlns:p14="http://schemas.microsoft.com/office/powerpoint/2010/main" val="1046301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49997-3F1B-4E4D-B822-1F979862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Öschbergkrone – Aufbau</a:t>
            </a:r>
            <a:br>
              <a:rPr lang="de-DE" dirty="0"/>
            </a:br>
            <a:r>
              <a:rPr lang="de-DE" sz="2400" dirty="0"/>
              <a:t>(Broschüre Seite 12)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59E2AB-4FA3-4226-9B83-4A1CE7273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9" y="1380810"/>
            <a:ext cx="5069151" cy="53406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CF33DB4-1D71-43F7-8553-9FA0F61E75B8}"/>
              </a:ext>
            </a:extLst>
          </p:cNvPr>
          <p:cNvSpPr txBox="1"/>
          <p:nvPr/>
        </p:nvSpPr>
        <p:spPr>
          <a:xfrm>
            <a:off x="5810998" y="1027906"/>
            <a:ext cx="5009402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000" u="sng" dirty="0">
                <a:solidFill>
                  <a:srgbClr val="00B050"/>
                </a:solidFill>
              </a:rPr>
              <a:t>Kronenaufbau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4 </a:t>
            </a:r>
            <a:r>
              <a:rPr lang="de-DE" sz="2000" dirty="0">
                <a:solidFill>
                  <a:srgbClr val="C00000"/>
                </a:solidFill>
              </a:rPr>
              <a:t>Leitäste</a:t>
            </a:r>
          </a:p>
          <a:p>
            <a:r>
              <a:rPr lang="de-DE" sz="2000" dirty="0"/>
              <a:t>	</a:t>
            </a:r>
            <a:r>
              <a:rPr lang="de-DE" sz="1600" dirty="0"/>
              <a:t>ca. 90° versetzt um die Mitte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</a:rPr>
              <a:t>Mitteltrieb</a:t>
            </a:r>
          </a:p>
          <a:p>
            <a:pPr lvl="2"/>
            <a:r>
              <a:rPr lang="de-DE" sz="1600" dirty="0"/>
              <a:t>Stammverlängerung (mit 5 begleitenden Fruchtästen)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3 begleitende </a:t>
            </a:r>
            <a:r>
              <a:rPr lang="de-DE" sz="2000" dirty="0">
                <a:solidFill>
                  <a:srgbClr val="C00000"/>
                </a:solidFill>
              </a:rPr>
              <a:t>Fruchtäste</a:t>
            </a:r>
          </a:p>
          <a:p>
            <a:pPr lvl="1"/>
            <a:r>
              <a:rPr lang="de-DE" sz="2000" dirty="0"/>
              <a:t>	</a:t>
            </a:r>
            <a:r>
              <a:rPr lang="de-DE" sz="1600" dirty="0"/>
              <a:t>Flach („balkonartig“)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(Ideale Kronenform für alle Halb- &amp; Hochstämme)</a:t>
            </a:r>
          </a:p>
          <a:p>
            <a:pPr lvl="1"/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5A8C129-B55C-4603-917E-0E0D7686C400}"/>
              </a:ext>
            </a:extLst>
          </p:cNvPr>
          <p:cNvSpPr txBox="1"/>
          <p:nvPr/>
        </p:nvSpPr>
        <p:spPr>
          <a:xfrm>
            <a:off x="5810998" y="3945056"/>
            <a:ext cx="5069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00B050"/>
                </a:solidFill>
              </a:rPr>
              <a:t>Jährlich </a:t>
            </a:r>
            <a:r>
              <a:rPr lang="de-DE" i="1" u="sng" dirty="0">
                <a:solidFill>
                  <a:srgbClr val="00B050"/>
                </a:solidFill>
              </a:rPr>
              <a:t>anschneiden</a:t>
            </a:r>
            <a:r>
              <a:rPr lang="de-DE" i="1" dirty="0"/>
              <a:t>:</a:t>
            </a:r>
          </a:p>
          <a:p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Den Mitteltrieb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Leitäste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begleitenden Frucht</a:t>
            </a:r>
          </a:p>
          <a:p>
            <a:endParaRPr lang="de-DE" dirty="0"/>
          </a:p>
          <a:p>
            <a:r>
              <a:rPr lang="de-DE" dirty="0"/>
              <a:t>Ziel: Sollen stark und kräftig werden, da sie die Last der Früchte tragen werden.</a:t>
            </a:r>
          </a:p>
          <a:p>
            <a:r>
              <a:rPr lang="de-DE" b="1" dirty="0"/>
              <a:t>Besonders wichtig: Steile Leitäste</a:t>
            </a:r>
          </a:p>
          <a:p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5EB006E-08F5-44C9-B1EC-98D77F2E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1299" y="6590086"/>
            <a:ext cx="5009401" cy="365125"/>
          </a:xfrm>
        </p:spPr>
        <p:txBody>
          <a:bodyPr/>
          <a:lstStyle/>
          <a:p>
            <a:r>
              <a:rPr lang="de-DE" dirty="0"/>
              <a:t>Obstbauverein 1910 Wattweiler  Schnittkurs März 2025  (Roland Loch)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E5D06AF-BCB7-416F-BE2B-F4DB8DD0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9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49997-3F1B-4E4D-B822-1F979862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Öschberg</a:t>
            </a:r>
            <a:r>
              <a:rPr lang="de-DE" dirty="0"/>
              <a:t>-Palmer-Schnitt – Vorteile</a:t>
            </a:r>
            <a:br>
              <a:rPr lang="de-DE" dirty="0"/>
            </a:br>
            <a:r>
              <a:rPr lang="de-DE" sz="2400" dirty="0"/>
              <a:t>(Broschüre Seite 13, 25)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E296A5-1702-4FFC-A2DA-8BFF97779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0" y="1435390"/>
            <a:ext cx="5745890" cy="52924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A8F551-D584-4966-BE51-FB564419DAE7}"/>
              </a:ext>
            </a:extLst>
          </p:cNvPr>
          <p:cNvSpPr txBox="1"/>
          <p:nvPr/>
        </p:nvSpPr>
        <p:spPr>
          <a:xfrm>
            <a:off x="6169980" y="1101194"/>
            <a:ext cx="5745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Stabile Krone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Kurze Hebelarme, kein Abstützen nötig.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Gute Belichtung – wenig Krankheiten, gute Früchte</a:t>
            </a:r>
          </a:p>
          <a:p>
            <a:r>
              <a:rPr lang="de-DE" dirty="0"/>
              <a:t>	„Vierteleglas“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Unterstützt natürliche Wachstumsgesetze</a:t>
            </a:r>
          </a:p>
          <a:p>
            <a:r>
              <a:rPr lang="de-DE" dirty="0"/>
              <a:t>	mit der Natur schneiden, nicht dagegen.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Leichte Ernte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Leicht zu erlernen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alle Obstsorten anwendbar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Geringer Pflegeaufwand</a:t>
            </a:r>
          </a:p>
          <a:p>
            <a:r>
              <a:rPr lang="de-DE" dirty="0"/>
              <a:t>	Wasserschosse bilden sich da, wo man sie 	braucht</a:t>
            </a:r>
          </a:p>
          <a:p>
            <a:r>
              <a:rPr lang="de-DE" dirty="0"/>
              <a:t>	Energiegewinn für den Baum.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Leichtes Anleitern für Pflege und Ernte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3B441E-7B33-4206-B178-DA9ACF8F8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134" y="5044834"/>
            <a:ext cx="3953943" cy="1630602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710C6CA-44F4-4D74-867E-FC159523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5200" y="6675436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 Schnittkurs März 2025  (Roland Loch)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26FF1C4-4544-4F13-A1BB-DAC37C22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7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544EC-335F-4A23-A335-C2AD10D0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Pflanzschnitt</a:t>
            </a:r>
            <a:br>
              <a:rPr lang="de-DE" dirty="0"/>
            </a:br>
            <a:r>
              <a:rPr lang="de-DE" sz="2400" dirty="0"/>
              <a:t>(Broschüre Seite 26)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BE8274-51EF-4977-AF55-4A3D2F24559D}"/>
              </a:ext>
            </a:extLst>
          </p:cNvPr>
          <p:cNvSpPr txBox="1"/>
          <p:nvPr/>
        </p:nvSpPr>
        <p:spPr>
          <a:xfrm>
            <a:off x="372862" y="1489452"/>
            <a:ext cx="557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Nötig</a:t>
            </a:r>
            <a:r>
              <a:rPr lang="de-DE" dirty="0"/>
              <a:t>:</a:t>
            </a:r>
          </a:p>
          <a:p>
            <a:r>
              <a:rPr lang="de-DE" dirty="0"/>
              <a:t>Um Krone-Wurzel-Gleichgewicht herzustellen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931AEE-2625-4B91-B845-7E05FDCFD796}"/>
              </a:ext>
            </a:extLst>
          </p:cNvPr>
          <p:cNvSpPr txBox="1"/>
          <p:nvPr/>
        </p:nvSpPr>
        <p:spPr>
          <a:xfrm>
            <a:off x="372862" y="2173213"/>
            <a:ext cx="7331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Wichtig</a:t>
            </a:r>
            <a:r>
              <a:rPr lang="de-DE" dirty="0"/>
              <a:t>:</a:t>
            </a:r>
          </a:p>
          <a:p>
            <a:r>
              <a:rPr lang="de-DE" dirty="0"/>
              <a:t>Um Kronenstruktur für das gesamte Baumleben</a:t>
            </a:r>
          </a:p>
          <a:p>
            <a:r>
              <a:rPr lang="de-DE" dirty="0"/>
              <a:t>festzulegen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0E2646E-0FC6-4C1F-AEE8-E843B4E22204}"/>
              </a:ext>
            </a:extLst>
          </p:cNvPr>
          <p:cNvSpPr txBox="1"/>
          <p:nvPr/>
        </p:nvSpPr>
        <p:spPr>
          <a:xfrm>
            <a:off x="5515992" y="2173213"/>
            <a:ext cx="65310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00B050"/>
                </a:solidFill>
              </a:rPr>
              <a:t>Ausführung</a:t>
            </a:r>
            <a:r>
              <a:rPr lang="de-DE" dirty="0"/>
              <a:t>:</a:t>
            </a:r>
          </a:p>
          <a:p>
            <a:r>
              <a:rPr lang="de-DE" dirty="0"/>
              <a:t>1) Mitteltrieb identifizieren</a:t>
            </a:r>
          </a:p>
          <a:p>
            <a:pPr lvl="1"/>
            <a:r>
              <a:rPr lang="de-DE" dirty="0"/>
              <a:t>	</a:t>
            </a:r>
            <a:r>
              <a:rPr lang="de-DE" b="1" dirty="0"/>
              <a:t>Alle</a:t>
            </a:r>
            <a:r>
              <a:rPr lang="de-DE" dirty="0"/>
              <a:t> konkurrierenden Mitteltriebe wegschneiden</a:t>
            </a:r>
          </a:p>
          <a:p>
            <a:r>
              <a:rPr lang="de-DE" dirty="0"/>
              <a:t>2) Leitäste auswählen (3 bis 5, idealerweise 4)</a:t>
            </a:r>
          </a:p>
          <a:p>
            <a:r>
              <a:rPr lang="de-DE" dirty="0"/>
              <a:t>	möglichst gleichmäßig um den Stamm</a:t>
            </a:r>
          </a:p>
          <a:p>
            <a:r>
              <a:rPr lang="de-DE" dirty="0"/>
              <a:t>	in der Höhe leicht versetzt</a:t>
            </a:r>
          </a:p>
          <a:p>
            <a:r>
              <a:rPr lang="de-DE" dirty="0"/>
              <a:t>	in etwa gleiche Stärke</a:t>
            </a:r>
          </a:p>
          <a:p>
            <a:r>
              <a:rPr lang="de-DE" dirty="0"/>
              <a:t>	flach abgehend und steil nach oben strebend</a:t>
            </a:r>
          </a:p>
          <a:p>
            <a:r>
              <a:rPr lang="de-DE" dirty="0"/>
              <a:t>	</a:t>
            </a:r>
            <a:r>
              <a:rPr lang="de-DE" b="1" dirty="0"/>
              <a:t>ALLE anderen Äste herausschneiden</a:t>
            </a:r>
          </a:p>
          <a:p>
            <a:r>
              <a:rPr lang="de-DE" dirty="0"/>
              <a:t>3) Alle Leitäste anschneiden</a:t>
            </a:r>
          </a:p>
          <a:p>
            <a:r>
              <a:rPr lang="de-DE" dirty="0"/>
              <a:t>	(1/3 bis 1/2 ), innere und seitliche Augen ausbrechen</a:t>
            </a:r>
          </a:p>
          <a:p>
            <a:r>
              <a:rPr lang="de-DE" dirty="0"/>
              <a:t>	Leitastspitzen in etwa auf gleiche Höhe („Saftwaage“)</a:t>
            </a:r>
          </a:p>
          <a:p>
            <a:r>
              <a:rPr lang="de-DE" dirty="0"/>
              <a:t>4) Mitteltrieb anschneiden</a:t>
            </a:r>
          </a:p>
          <a:p>
            <a:r>
              <a:rPr lang="de-DE" dirty="0"/>
              <a:t>	knapp über der Höhe der Leitastspitzen (ca. 1 handbreit)</a:t>
            </a:r>
          </a:p>
          <a:p>
            <a:r>
              <a:rPr lang="de-DE" dirty="0"/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B2042E-B395-45EA-9B3F-F80B7581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8" y="3579068"/>
            <a:ext cx="2085013" cy="27800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0976AC-1E7E-499E-B3DA-68F663150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329" y="3588212"/>
            <a:ext cx="2072820" cy="2761727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E72080-4BA4-40F9-AE6A-0B34C7F8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377" y="6630822"/>
            <a:ext cx="4923230" cy="365125"/>
          </a:xfrm>
        </p:spPr>
        <p:txBody>
          <a:bodyPr/>
          <a:lstStyle/>
          <a:p>
            <a:r>
              <a:rPr lang="de-DE" dirty="0"/>
              <a:t>Obstbauverein 1910 Wattweiler  Schnittkurs März 2025  (Roland Loch)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273C78F-3E9D-4513-B835-8D0007AC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5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4D5D4-48F6-48E7-B445-33ED475C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Erziehungsschnitt</a:t>
            </a:r>
            <a:br>
              <a:rPr lang="de-DE" dirty="0"/>
            </a:br>
            <a:r>
              <a:rPr lang="de-DE" sz="2400" dirty="0"/>
              <a:t>(Broschüre Seite 28, 29)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0E5828-0BE6-473F-923B-0B16F0145150}"/>
              </a:ext>
            </a:extLst>
          </p:cNvPr>
          <p:cNvSpPr txBox="1"/>
          <p:nvPr/>
        </p:nvSpPr>
        <p:spPr>
          <a:xfrm>
            <a:off x="838199" y="2013141"/>
            <a:ext cx="799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Pflanzschnitt angelegte Kronenstruktur stärken und kultivieren.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2BBE77-05EA-499D-8BFE-CC291F539B8B}"/>
              </a:ext>
            </a:extLst>
          </p:cNvPr>
          <p:cNvSpPr txBox="1"/>
          <p:nvPr/>
        </p:nvSpPr>
        <p:spPr>
          <a:xfrm>
            <a:off x="838200" y="2431140"/>
            <a:ext cx="799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Kronenform und –Stabilität im Focus unserer Schnittmaßnahmen („Vierteleglas“)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CB4023-3685-465C-801C-B7D11BCCEFDA}"/>
              </a:ext>
            </a:extLst>
          </p:cNvPr>
          <p:cNvSpPr txBox="1"/>
          <p:nvPr/>
        </p:nvSpPr>
        <p:spPr>
          <a:xfrm>
            <a:off x="838200" y="2858387"/>
            <a:ext cx="799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Grundgedanke des Pflanzschnitts fortführen.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E231EC-64D1-42E9-8EF2-58822A434FE4}"/>
              </a:ext>
            </a:extLst>
          </p:cNvPr>
          <p:cNvSpPr txBox="1"/>
          <p:nvPr/>
        </p:nvSpPr>
        <p:spPr>
          <a:xfrm>
            <a:off x="838199" y="3285634"/>
            <a:ext cx="799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Ohne Erziehungsschnitt: Wachstumsenergie zu früh in Frucht statt in Holz.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56E639-B5D5-453C-84DE-17051A1EB478}"/>
              </a:ext>
            </a:extLst>
          </p:cNvPr>
          <p:cNvSpPr txBox="1"/>
          <p:nvPr/>
        </p:nvSpPr>
        <p:spPr>
          <a:xfrm>
            <a:off x="1029808" y="4140128"/>
            <a:ext cx="81852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srgbClr val="00B050"/>
                </a:solidFill>
              </a:rPr>
              <a:t>Korrekturen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Konkurrenztriebe zum Mitteltrieb wegschneiden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Triebe ins Kroneninnere wegschneiden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Zu flache Leitäste hochbinden oder ableiten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Zu steile Leitäste abspreizen (oder </a:t>
            </a:r>
            <a:r>
              <a:rPr lang="de-DE" sz="2000" dirty="0" err="1"/>
              <a:t>Umkehraugverfahren</a:t>
            </a:r>
            <a:r>
              <a:rPr lang="de-DE" dirty="0"/>
              <a:t>)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7733B96-2009-439D-984B-580154B4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16590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 Schnittkurs März 2025  (Roland Loch)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832AB07-49DE-4725-AC6A-5757D006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6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4D5D4-48F6-48E7-B445-33ED475C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Erziehungsschnitt</a:t>
            </a:r>
            <a:br>
              <a:rPr lang="de-DE" dirty="0"/>
            </a:br>
            <a:r>
              <a:rPr lang="de-DE" sz="2400" dirty="0"/>
              <a:t>(Broschüre Seite 28, 29)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E6521F-8768-418A-98C1-AFC4CB3689CB}"/>
              </a:ext>
            </a:extLst>
          </p:cNvPr>
          <p:cNvSpPr txBox="1"/>
          <p:nvPr/>
        </p:nvSpPr>
        <p:spPr>
          <a:xfrm>
            <a:off x="838200" y="1780469"/>
            <a:ext cx="9365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00B050"/>
                </a:solidFill>
              </a:rPr>
              <a:t>Leitäste anschneiden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Neutriebe 1/3 bis 1/2 anschneiden, ca. gleiche Höhe („Saftwaage“)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Leitastende flacher als 45° </a:t>
            </a:r>
            <a:r>
              <a:rPr lang="de-DE" dirty="0">
                <a:sym typeface="Wingdings" panose="05000000000000000000" pitchFamily="2" charset="2"/>
              </a:rPr>
              <a:t> auf inneres Auge schneiden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Leitastende steiler, fast 90°  auf äußeres Auge schneiden (bzw. </a:t>
            </a:r>
            <a:r>
              <a:rPr lang="de-DE" dirty="0" err="1">
                <a:sym typeface="Wingdings" panose="05000000000000000000" pitchFamily="2" charset="2"/>
              </a:rPr>
              <a:t>Umkehraugverfahren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Innere Knospen unterhalb des Schnittes herausbrechen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Mitteltrieb anschneiden, Spitze knapp über Leitastspitzenniveau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2CF368-FA85-4491-BDAC-50486F5C4A7D}"/>
              </a:ext>
            </a:extLst>
          </p:cNvPr>
          <p:cNvSpPr txBox="1"/>
          <p:nvPr/>
        </p:nvSpPr>
        <p:spPr>
          <a:xfrm>
            <a:off x="848557" y="3593426"/>
            <a:ext cx="7354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00B050"/>
                </a:solidFill>
              </a:rPr>
              <a:t>Fruchtäste unterordnen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Vorhandene Fruchtäste ableiten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Fruchtäste dem Leitast unterordnen (schwächer, flacher, weniger Blätter)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Untergeordnete Fruchtäste sollen mit Leitästen fluchten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B3F0643-D809-4B73-AD4A-0909C0FD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557" y="6625467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 Schnittkurs März 2025  (Roland Loch)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B7DC83C-0DFE-432E-9D60-ED9E4F2A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8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408DF79-5F76-4EEA-95D3-6E726CF6F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807" y="4836825"/>
            <a:ext cx="7050554" cy="185693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2696E8F-AD7B-4A9B-9514-4AA7028D6CC0}"/>
              </a:ext>
            </a:extLst>
          </p:cNvPr>
          <p:cNvSpPr txBox="1"/>
          <p:nvPr/>
        </p:nvSpPr>
        <p:spPr>
          <a:xfrm>
            <a:off x="1420426" y="5361814"/>
            <a:ext cx="29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Wachstumsgesetz - Merke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844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1DBD3-9121-471D-AF0B-D6FAF00F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wird geschnitten - Winterschnitt</a:t>
            </a:r>
            <a:br>
              <a:rPr lang="de-DE" dirty="0"/>
            </a:br>
            <a:r>
              <a:rPr lang="de-DE" sz="2400" dirty="0"/>
              <a:t>(Broschüre Seite 22)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27D952-4188-4CEA-8C1E-36B5C54CAD7F}"/>
              </a:ext>
            </a:extLst>
          </p:cNvPr>
          <p:cNvSpPr txBox="1"/>
          <p:nvPr/>
        </p:nvSpPr>
        <p:spPr>
          <a:xfrm>
            <a:off x="562991" y="1817132"/>
            <a:ext cx="679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Üblich</a:t>
            </a:r>
            <a:r>
              <a:rPr lang="de-DE" dirty="0"/>
              <a:t>: Später Winter bis ins zeitige Frühjahr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508C49-284A-4930-90A1-E73955CF4E17}"/>
              </a:ext>
            </a:extLst>
          </p:cNvPr>
          <p:cNvSpPr txBox="1"/>
          <p:nvPr/>
        </p:nvSpPr>
        <p:spPr>
          <a:xfrm>
            <a:off x="562991" y="2505065"/>
            <a:ext cx="63554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Schnittzeitpunk hat maßgeblichen </a:t>
            </a:r>
            <a:r>
              <a:rPr lang="de-DE" dirty="0" err="1"/>
              <a:t>Einfluß</a:t>
            </a:r>
            <a:r>
              <a:rPr lang="de-DE" dirty="0"/>
              <a:t> auf das Triebwachstum:</a:t>
            </a:r>
          </a:p>
          <a:p>
            <a:endParaRPr lang="de-DE" dirty="0"/>
          </a:p>
          <a:p>
            <a:r>
              <a:rPr lang="de-DE" b="1" dirty="0">
                <a:solidFill>
                  <a:srgbClr val="C00000"/>
                </a:solidFill>
              </a:rPr>
              <a:t>Winterschnitt fördert den Trieb </a:t>
            </a:r>
            <a:r>
              <a:rPr lang="de-DE" dirty="0"/>
              <a:t>des Baumes</a:t>
            </a:r>
          </a:p>
          <a:p>
            <a:r>
              <a:rPr lang="de-DE" b="1" dirty="0">
                <a:solidFill>
                  <a:srgbClr val="C00000"/>
                </a:solidFill>
              </a:rPr>
              <a:t>Sommerschnitt bremst den Trieb </a:t>
            </a:r>
            <a:r>
              <a:rPr lang="de-DE" dirty="0"/>
              <a:t>des Baumes</a:t>
            </a:r>
          </a:p>
          <a:p>
            <a:endParaRPr lang="de-DE" dirty="0"/>
          </a:p>
          <a:p>
            <a:r>
              <a:rPr lang="de-DE" u="sng" dirty="0"/>
              <a:t>Deshalb</a:t>
            </a:r>
            <a:r>
              <a:rPr lang="de-DE" dirty="0"/>
              <a:t>: 	</a:t>
            </a:r>
            <a:r>
              <a:rPr lang="de-DE" b="1" dirty="0"/>
              <a:t>Erziehungsschnitt junger Bäume immer im Winter,</a:t>
            </a:r>
          </a:p>
          <a:p>
            <a:r>
              <a:rPr lang="de-DE" b="1" dirty="0"/>
              <a:t>	nicht im Sommer!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3D2C52A-47C8-4359-BC2E-136BE7467E3D}"/>
              </a:ext>
            </a:extLst>
          </p:cNvPr>
          <p:cNvSpPr txBox="1"/>
          <p:nvPr/>
        </p:nvSpPr>
        <p:spPr>
          <a:xfrm>
            <a:off x="562991" y="5569545"/>
            <a:ext cx="8345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Starker Winterschnitt	</a:t>
            </a:r>
            <a:r>
              <a:rPr lang="de-DE" dirty="0">
                <a:sym typeface="Wingdings" panose="05000000000000000000" pitchFamily="2" charset="2"/>
              </a:rPr>
              <a:t>	starker Austrieb aus wenigen Knospen</a:t>
            </a:r>
          </a:p>
          <a:p>
            <a:r>
              <a:rPr lang="de-DE" dirty="0">
                <a:sym typeface="Wingdings" panose="05000000000000000000" pitchFamily="2" charset="2"/>
              </a:rPr>
              <a:t>Schwacher Winterschnitt		schwacher Austrieb aus mehreren Knospen</a:t>
            </a:r>
          </a:p>
          <a:p>
            <a:r>
              <a:rPr lang="de-DE" dirty="0">
                <a:sym typeface="Wingdings" panose="05000000000000000000" pitchFamily="2" charset="2"/>
              </a:rPr>
              <a:t>Kein Winterschnitt			Beruhigung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0C3D979-6825-460B-AB36-12AA17E6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943" y="2312908"/>
            <a:ext cx="4562382" cy="3039795"/>
          </a:xfrm>
          <a:prstGeom prst="rect">
            <a:avLst/>
          </a:prstGeom>
        </p:spPr>
      </p:pic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5B78C603-CFD2-4051-8394-7C793F10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630644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 Schnittkurs März 2025  (Roland Loch)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218AC077-CEC0-4D41-B8B6-968FC3A7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6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Breitbild</PresentationFormat>
  <Paragraphs>179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1_Office</vt:lpstr>
      <vt:lpstr>Herzlich willkommen zum Schnittkurs</vt:lpstr>
      <vt:lpstr>Agenda</vt:lpstr>
      <vt:lpstr>Wachatumsregeln Schnitt mit der Natur, nicht dagegen</vt:lpstr>
      <vt:lpstr>Die Öschbergkrone – Aufbau (Broschüre Seite 12)</vt:lpstr>
      <vt:lpstr>Öschberg-Palmer-Schnitt – Vorteile (Broschüre Seite 13, 25)</vt:lpstr>
      <vt:lpstr>Der Pflanzschnitt (Broschüre Seite 26)</vt:lpstr>
      <vt:lpstr>Der Erziehungsschnitt (Broschüre Seite 28, 29)</vt:lpstr>
      <vt:lpstr>Der Erziehungsschnitt (Broschüre Seite 28, 29)</vt:lpstr>
      <vt:lpstr>Wann wird geschnitten - Winterschnitt (Broschüre Seite 22)</vt:lpstr>
      <vt:lpstr>Wie wird geschnitten (Broschüre Seite 19)</vt:lpstr>
      <vt:lpstr>Fragen &amp; Anmerkungen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Jahreshauptversammlung Februar 2022</dc:title>
  <dc:creator>loch_roland@web.de</dc:creator>
  <cp:lastModifiedBy>loch_roland@web.de</cp:lastModifiedBy>
  <cp:revision>42</cp:revision>
  <dcterms:created xsi:type="dcterms:W3CDTF">2021-08-02T09:38:04Z</dcterms:created>
  <dcterms:modified xsi:type="dcterms:W3CDTF">2025-03-12T19:09:14Z</dcterms:modified>
</cp:coreProperties>
</file>